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67" r:id="rId5"/>
    <p:sldId id="259" r:id="rId6"/>
    <p:sldId id="261" r:id="rId7"/>
    <p:sldId id="262" r:id="rId8"/>
    <p:sldId id="268" r:id="rId9"/>
    <p:sldId id="264" r:id="rId10"/>
    <p:sldId id="266" r:id="rId11"/>
  </p:sldIdLst>
  <p:sldSz cx="9144000" cy="5143500" type="screen16x9"/>
  <p:notesSz cx="6858000" cy="9144000"/>
  <p:embeddedFontLst>
    <p:embeddedFont>
      <p:font typeface="Comfortaa" pitchFamily="2" charset="0"/>
      <p:regular r:id="rId13"/>
      <p:bold r:id="rId14"/>
    </p:embeddedFont>
    <p:embeddedFont>
      <p:font typeface="Noto Sans Symbols" panose="020B050204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aYRsWAbfa9Ac73XBtFWFfTu1S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5"/>
    <p:restoredTop sz="94648"/>
  </p:normalViewPr>
  <p:slideViewPr>
    <p:cSldViewPr snapToGrid="0">
      <p:cViewPr varScale="1">
        <p:scale>
          <a:sx n="140" d="100"/>
          <a:sy n="140" d="100"/>
        </p:scale>
        <p:origin x="208" y="3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90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53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slide" Target="../slides/slide9.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slide" Target="../slides/slide9.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bg>
      <p:bgPr>
        <a:solidFill>
          <a:schemeClr val="lt1"/>
        </a:solidFill>
        <a:effectLst/>
      </p:bgPr>
    </p:bg>
    <p:spTree>
      <p:nvGrpSpPr>
        <p:cNvPr id="1" name="Shape 12"/>
        <p:cNvGrpSpPr/>
        <p:nvPr/>
      </p:nvGrpSpPr>
      <p:grpSpPr>
        <a:xfrm>
          <a:off x="0" y="0"/>
          <a:ext cx="0" cy="0"/>
          <a:chOff x="0" y="0"/>
          <a:chExt cx="0" cy="0"/>
        </a:xfrm>
      </p:grpSpPr>
      <p:sp>
        <p:nvSpPr>
          <p:cNvPr id="13" name="Google Shape;13;p13"/>
          <p:cNvSpPr/>
          <p:nvPr/>
        </p:nvSpPr>
        <p:spPr>
          <a:xfrm>
            <a:off x="2495708" y="4313027"/>
            <a:ext cx="415258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cap="none">
                <a:solidFill>
                  <a:schemeClr val="dk1"/>
                </a:solidFill>
                <a:latin typeface="Calibri"/>
                <a:ea typeface="Calibri"/>
                <a:cs typeface="Calibri"/>
                <a:sym typeface="Calibri"/>
              </a:rPr>
              <a:t>Powered by</a:t>
            </a:r>
            <a:endParaRPr sz="900" b="0" i="0" u="none" strike="noStrike" cap="none">
              <a:solidFill>
                <a:schemeClr val="dk1"/>
              </a:solidFill>
              <a:latin typeface="Calibri"/>
              <a:ea typeface="Calibri"/>
              <a:cs typeface="Calibri"/>
              <a:sym typeface="Calibri"/>
            </a:endParaRPr>
          </a:p>
        </p:txBody>
      </p:sp>
      <p:sp>
        <p:nvSpPr>
          <p:cNvPr id="14" name="Google Shape;14;p13"/>
          <p:cNvSpPr/>
          <p:nvPr/>
        </p:nvSpPr>
        <p:spPr>
          <a:xfrm>
            <a:off x="0" y="4257825"/>
            <a:ext cx="9144000" cy="54333"/>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3"/>
          <p:cNvSpPr/>
          <p:nvPr/>
        </p:nvSpPr>
        <p:spPr>
          <a:xfrm>
            <a:off x="938026" y="1192696"/>
            <a:ext cx="979721" cy="248479"/>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3" descr="Immagine che contiene testo&#10;&#10;Descrizione generata automaticamente"/>
          <p:cNvPicPr preferRelativeResize="0"/>
          <p:nvPr/>
        </p:nvPicPr>
        <p:blipFill rotWithShape="1">
          <a:blip r:embed="rId2">
            <a:alphaModFix/>
          </a:blip>
          <a:srcRect/>
          <a:stretch/>
        </p:blipFill>
        <p:spPr>
          <a:xfrm>
            <a:off x="0" y="0"/>
            <a:ext cx="9153094" cy="1802015"/>
          </a:xfrm>
          <a:prstGeom prst="rect">
            <a:avLst/>
          </a:prstGeom>
          <a:noFill/>
          <a:ln>
            <a:noFill/>
          </a:ln>
        </p:spPr>
      </p:pic>
      <p:sp>
        <p:nvSpPr>
          <p:cNvPr id="17" name="Google Shape;17;p13"/>
          <p:cNvSpPr/>
          <p:nvPr/>
        </p:nvSpPr>
        <p:spPr>
          <a:xfrm>
            <a:off x="4269850" y="1616916"/>
            <a:ext cx="604300" cy="185534"/>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3"/>
          <p:cNvPicPr preferRelativeResize="0"/>
          <p:nvPr/>
        </p:nvPicPr>
        <p:blipFill rotWithShape="1">
          <a:blip r:embed="rId3">
            <a:alphaModFix/>
          </a:blip>
          <a:srcRect/>
          <a:stretch/>
        </p:blipFill>
        <p:spPr>
          <a:xfrm>
            <a:off x="3155950" y="1913243"/>
            <a:ext cx="2832100" cy="533400"/>
          </a:xfrm>
          <a:prstGeom prst="rect">
            <a:avLst/>
          </a:prstGeom>
          <a:noFill/>
          <a:ln>
            <a:noFill/>
          </a:ln>
        </p:spPr>
      </p:pic>
      <p:pic>
        <p:nvPicPr>
          <p:cNvPr id="19" name="Google Shape;19;p13" descr="Immagine che contiene testo, Carattere, logo, Elementi grafici&#10;&#10;Descrizione generata automaticamente"/>
          <p:cNvPicPr preferRelativeResize="0"/>
          <p:nvPr/>
        </p:nvPicPr>
        <p:blipFill rotWithShape="1">
          <a:blip r:embed="rId4">
            <a:alphaModFix/>
          </a:blip>
          <a:srcRect l="14489" t="11479" r="14345" b="9713"/>
          <a:stretch/>
        </p:blipFill>
        <p:spPr>
          <a:xfrm>
            <a:off x="3802711" y="4499912"/>
            <a:ext cx="1538578" cy="4075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a titolo">
  <p:cSld name="2_Diapositiva titolo">
    <p:bg>
      <p:bgPr>
        <a:solidFill>
          <a:schemeClr val="lt1"/>
        </a:solidFill>
        <a:effectLst/>
      </p:bgPr>
    </p:bg>
    <p:spTree>
      <p:nvGrpSpPr>
        <p:cNvPr id="1" name="Shape 20"/>
        <p:cNvGrpSpPr/>
        <p:nvPr/>
      </p:nvGrpSpPr>
      <p:grpSpPr>
        <a:xfrm>
          <a:off x="0" y="0"/>
          <a:ext cx="0" cy="0"/>
          <a:chOff x="0" y="0"/>
          <a:chExt cx="0" cy="0"/>
        </a:xfrm>
      </p:grpSpPr>
      <p:sp>
        <p:nvSpPr>
          <p:cNvPr id="21" name="Google Shape;21;p14"/>
          <p:cNvSpPr txBox="1">
            <a:spLocks noGrp="1"/>
          </p:cNvSpPr>
          <p:nvPr>
            <p:ph type="subTitle" idx="1"/>
          </p:nvPr>
        </p:nvSpPr>
        <p:spPr>
          <a:xfrm>
            <a:off x="699707" y="1126492"/>
            <a:ext cx="7796720" cy="401934"/>
          </a:xfrm>
          <a:prstGeom prst="rect">
            <a:avLst/>
          </a:prstGeom>
          <a:noFill/>
          <a:ln>
            <a:noFill/>
          </a:ln>
        </p:spPr>
        <p:txBody>
          <a:bodyPr spcFirstLastPara="1" wrap="square" lIns="91425" tIns="45700" rIns="91425" bIns="45700" anchor="t" anchorCtr="0">
            <a:noAutofit/>
          </a:bodyPr>
          <a:lstStyle>
            <a:lvl1pPr lvl="0" algn="l">
              <a:lnSpc>
                <a:spcPct val="100000"/>
              </a:lnSpc>
              <a:spcBef>
                <a:spcPts val="750"/>
              </a:spcBef>
              <a:spcAft>
                <a:spcPts val="0"/>
              </a:spcAft>
              <a:buSzPts val="2400"/>
              <a:buNone/>
              <a:defRPr sz="2400">
                <a:latin typeface="Calibri"/>
                <a:ea typeface="Calibri"/>
                <a:cs typeface="Calibri"/>
                <a:sym typeface="Calibri"/>
              </a:defRPr>
            </a:lvl1pPr>
            <a:lvl2pPr lvl="1" algn="ctr">
              <a:lnSpc>
                <a:spcPct val="100000"/>
              </a:lnSpc>
              <a:spcBef>
                <a:spcPts val="375"/>
              </a:spcBef>
              <a:spcAft>
                <a:spcPts val="0"/>
              </a:spcAft>
              <a:buSzPts val="1500"/>
              <a:buNone/>
              <a:defRPr sz="1500"/>
            </a:lvl2pPr>
            <a:lvl3pPr lvl="2" algn="ctr">
              <a:lnSpc>
                <a:spcPct val="100000"/>
              </a:lnSpc>
              <a:spcBef>
                <a:spcPts val="375"/>
              </a:spcBef>
              <a:spcAft>
                <a:spcPts val="0"/>
              </a:spcAft>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4"/>
          <p:cNvSpPr/>
          <p:nvPr/>
        </p:nvSpPr>
        <p:spPr>
          <a:xfrm>
            <a:off x="-55962" y="4912525"/>
            <a:ext cx="9255900" cy="252000"/>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14"/>
          <p:cNvPicPr preferRelativeResize="0"/>
          <p:nvPr/>
        </p:nvPicPr>
        <p:blipFill rotWithShape="1">
          <a:blip r:embed="rId2">
            <a:alphaModFix/>
          </a:blip>
          <a:srcRect/>
          <a:stretch/>
        </p:blipFill>
        <p:spPr>
          <a:xfrm>
            <a:off x="4525183" y="4956790"/>
            <a:ext cx="831424" cy="144000"/>
          </a:xfrm>
          <a:prstGeom prst="rect">
            <a:avLst/>
          </a:prstGeom>
          <a:noFill/>
          <a:ln>
            <a:noFill/>
          </a:ln>
        </p:spPr>
      </p:pic>
      <p:sp>
        <p:nvSpPr>
          <p:cNvPr id="24" name="Google Shape;24;p14"/>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b="0" i="0" u="none" strike="noStrike" cap="none">
                <a:solidFill>
                  <a:schemeClr val="lt1"/>
                </a:solidFill>
                <a:latin typeface="Calibri"/>
                <a:ea typeface="Calibri"/>
                <a:cs typeface="Calibri"/>
                <a:sym typeface="Calibri"/>
              </a:rPr>
              <a:t>Powered by</a:t>
            </a:r>
            <a:endParaRPr/>
          </a:p>
        </p:txBody>
      </p:sp>
      <p:pic>
        <p:nvPicPr>
          <p:cNvPr id="25" name="Google Shape;25;p14"/>
          <p:cNvPicPr preferRelativeResize="0"/>
          <p:nvPr/>
        </p:nvPicPr>
        <p:blipFill rotWithShape="1">
          <a:blip r:embed="rId3">
            <a:alphaModFix/>
          </a:blip>
          <a:srcRect/>
          <a:stretch/>
        </p:blipFill>
        <p:spPr>
          <a:xfrm>
            <a:off x="3744568" y="272398"/>
            <a:ext cx="1654865" cy="311678"/>
          </a:xfrm>
          <a:prstGeom prst="rect">
            <a:avLst/>
          </a:prstGeom>
          <a:noFill/>
          <a:ln>
            <a:noFill/>
          </a:ln>
        </p:spPr>
      </p:pic>
      <p:pic>
        <p:nvPicPr>
          <p:cNvPr id="26" name="Google Shape;26;p14"/>
          <p:cNvPicPr preferRelativeResize="0"/>
          <p:nvPr/>
        </p:nvPicPr>
        <p:blipFill rotWithShape="1">
          <a:blip r:embed="rId4">
            <a:alphaModFix/>
          </a:blip>
          <a:srcRect b="86286"/>
          <a:stretch/>
        </p:blipFill>
        <p:spPr>
          <a:xfrm>
            <a:off x="-85481" y="-33115"/>
            <a:ext cx="9314963" cy="252001"/>
          </a:xfrm>
          <a:prstGeom prst="rect">
            <a:avLst/>
          </a:prstGeom>
          <a:noFill/>
          <a:ln>
            <a:noFill/>
          </a:ln>
        </p:spPr>
      </p:pic>
      <p:pic>
        <p:nvPicPr>
          <p:cNvPr id="27" name="Google Shape;27;p14" descr="Immagine che contiene fiore, pianta, grafica vettoriale&#10;&#10;Descrizione generata automaticamente"/>
          <p:cNvPicPr preferRelativeResize="0"/>
          <p:nvPr/>
        </p:nvPicPr>
        <p:blipFill rotWithShape="1">
          <a:blip r:embed="rId5">
            <a:alphaModFix/>
          </a:blip>
          <a:srcRect l="13220"/>
          <a:stretch/>
        </p:blipFill>
        <p:spPr>
          <a:xfrm>
            <a:off x="4304525" y="551929"/>
            <a:ext cx="534951" cy="434879"/>
          </a:xfrm>
          <a:prstGeom prst="rect">
            <a:avLst/>
          </a:prstGeom>
          <a:noFill/>
          <a:ln>
            <a:noFill/>
          </a:ln>
        </p:spPr>
      </p:pic>
      <p:sp>
        <p:nvSpPr>
          <p:cNvPr id="28" name="Google Shape;28;p14">
            <a:hlinkClick r:id="rId6" action="ppaction://hlinksldjump"/>
          </p:cNvPr>
          <p:cNvSpPr/>
          <p:nvPr/>
        </p:nvSpPr>
        <p:spPr>
          <a:xfrm>
            <a:off x="-2800" y="3621002"/>
            <a:ext cx="2252100" cy="999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a:hlinkClick r:id="rId7" action="ppaction://hlinksldjump"/>
          </p:cNvPr>
          <p:cNvSpPr/>
          <p:nvPr/>
        </p:nvSpPr>
        <p:spPr>
          <a:xfrm>
            <a:off x="2293680" y="3621012"/>
            <a:ext cx="2252100" cy="1221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4"/>
          <p:cNvSpPr/>
          <p:nvPr/>
        </p:nvSpPr>
        <p:spPr>
          <a:xfrm>
            <a:off x="4590218" y="3621012"/>
            <a:ext cx="22521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4"/>
          <p:cNvSpPr/>
          <p:nvPr/>
        </p:nvSpPr>
        <p:spPr>
          <a:xfrm>
            <a:off x="6902500" y="3621000"/>
            <a:ext cx="22416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a:hlinkClick r:id="rId6" action="ppaction://hlinksldjump"/>
          </p:cNvPr>
          <p:cNvSpPr/>
          <p:nvPr/>
        </p:nvSpPr>
        <p:spPr>
          <a:xfrm>
            <a:off x="-18600"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txBox="1"/>
          <p:nvPr/>
        </p:nvSpPr>
        <p:spPr>
          <a:xfrm>
            <a:off x="286395" y="4713050"/>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chemeClr val="lt1"/>
                </a:solidFill>
                <a:latin typeface="Comfortaa"/>
                <a:ea typeface="Comfortaa"/>
                <a:cs typeface="Comfortaa"/>
                <a:sym typeface="Comfortaa"/>
              </a:rPr>
              <a:t>Messaggi chiave</a:t>
            </a:r>
            <a:endParaRPr sz="1200" b="1" i="0" u="none" strike="noStrike" cap="none">
              <a:solidFill>
                <a:schemeClr val="lt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34" name="Google Shape;34;p14"/>
          <p:cNvSpPr/>
          <p:nvPr/>
        </p:nvSpPr>
        <p:spPr>
          <a:xfrm>
            <a:off x="2285833"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4"/>
          <p:cNvSpPr txBox="1"/>
          <p:nvPr/>
        </p:nvSpPr>
        <p:spPr>
          <a:xfrm>
            <a:off x="2293684" y="4604175"/>
            <a:ext cx="2252100" cy="2688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Background &amp; methods</a:t>
            </a:r>
            <a:endParaRPr sz="600" b="1" i="0" u="none" strike="noStrike" cap="none">
              <a:solidFill>
                <a:schemeClr val="lt1"/>
              </a:solidFill>
              <a:latin typeface="Comfortaa"/>
              <a:ea typeface="Comfortaa"/>
              <a:cs typeface="Comfortaa"/>
              <a:sym typeface="Comfortaa"/>
            </a:endParaRPr>
          </a:p>
        </p:txBody>
      </p:sp>
      <p:sp>
        <p:nvSpPr>
          <p:cNvPr id="36" name="Google Shape;36;p14"/>
          <p:cNvSpPr/>
          <p:nvPr/>
        </p:nvSpPr>
        <p:spPr>
          <a:xfrm>
            <a:off x="4590215"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4"/>
          <p:cNvSpPr txBox="1"/>
          <p:nvPr/>
        </p:nvSpPr>
        <p:spPr>
          <a:xfrm>
            <a:off x="4598067"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Results</a:t>
            </a:r>
            <a:endParaRPr sz="600" b="1" i="0" u="none" strike="noStrike" cap="none">
              <a:solidFill>
                <a:schemeClr val="lt1"/>
              </a:solidFill>
              <a:latin typeface="Comfortaa"/>
              <a:ea typeface="Comfortaa"/>
              <a:cs typeface="Comfortaa"/>
              <a:sym typeface="Comfortaa"/>
            </a:endParaRPr>
          </a:p>
        </p:txBody>
      </p:sp>
      <p:sp>
        <p:nvSpPr>
          <p:cNvPr id="38" name="Google Shape;38;p14"/>
          <p:cNvSpPr/>
          <p:nvPr/>
        </p:nvSpPr>
        <p:spPr>
          <a:xfrm>
            <a:off x="6894598"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4"/>
          <p:cNvSpPr txBox="1"/>
          <p:nvPr/>
        </p:nvSpPr>
        <p:spPr>
          <a:xfrm>
            <a:off x="6902449"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Conclusions</a:t>
            </a:r>
            <a:endParaRPr sz="600" b="1" i="0" u="none" strike="noStrike" cap="none">
              <a:solidFill>
                <a:schemeClr val="lt1"/>
              </a:solidFill>
              <a:latin typeface="Comfortaa"/>
              <a:ea typeface="Comfortaa"/>
              <a:cs typeface="Comfortaa"/>
              <a:sym typeface="Comfortaa"/>
            </a:endParaRPr>
          </a:p>
        </p:txBody>
      </p:sp>
      <p:pic>
        <p:nvPicPr>
          <p:cNvPr id="40" name="Google Shape;40;p14">
            <a:hlinkClick r:id="rId6" action="ppaction://hlinksldjump"/>
          </p:cNvPr>
          <p:cNvPicPr preferRelativeResize="0"/>
          <p:nvPr/>
        </p:nvPicPr>
        <p:blipFill>
          <a:blip r:embed="rId8">
            <a:alphaModFix/>
          </a:blip>
          <a:stretch>
            <a:fillRect/>
          </a:stretch>
        </p:blipFill>
        <p:spPr>
          <a:xfrm>
            <a:off x="189201" y="3208725"/>
            <a:ext cx="1803800" cy="1260250"/>
          </a:xfrm>
          <a:prstGeom prst="rect">
            <a:avLst/>
          </a:prstGeom>
          <a:noFill/>
          <a:ln>
            <a:noFill/>
          </a:ln>
          <a:effectLst>
            <a:outerShdw blurRad="257175" dist="9525" dir="19560000" algn="bl" rotWithShape="0">
              <a:srgbClr val="80296F">
                <a:alpha val="13330"/>
              </a:srgbClr>
            </a:outerShdw>
          </a:effectLst>
        </p:spPr>
      </p:pic>
      <p:pic>
        <p:nvPicPr>
          <p:cNvPr id="41" name="Google Shape;41;p14"/>
          <p:cNvPicPr preferRelativeResize="0"/>
          <p:nvPr/>
        </p:nvPicPr>
        <p:blipFill>
          <a:blip r:embed="rId9">
            <a:alphaModFix/>
          </a:blip>
          <a:stretch>
            <a:fillRect/>
          </a:stretch>
        </p:blipFill>
        <p:spPr>
          <a:xfrm>
            <a:off x="7441275" y="3227957"/>
            <a:ext cx="1309350" cy="1221781"/>
          </a:xfrm>
          <a:prstGeom prst="rect">
            <a:avLst/>
          </a:prstGeom>
          <a:noFill/>
          <a:ln>
            <a:noFill/>
          </a:ln>
        </p:spPr>
      </p:pic>
      <p:pic>
        <p:nvPicPr>
          <p:cNvPr id="42" name="Google Shape;42;p14"/>
          <p:cNvPicPr preferRelativeResize="0"/>
          <p:nvPr/>
        </p:nvPicPr>
        <p:blipFill>
          <a:blip r:embed="rId10">
            <a:alphaModFix/>
          </a:blip>
          <a:stretch>
            <a:fillRect/>
          </a:stretch>
        </p:blipFill>
        <p:spPr>
          <a:xfrm>
            <a:off x="5035950" y="3115299"/>
            <a:ext cx="1418825" cy="1260250"/>
          </a:xfrm>
          <a:prstGeom prst="rect">
            <a:avLst/>
          </a:prstGeom>
          <a:noFill/>
          <a:ln>
            <a:noFill/>
          </a:ln>
          <a:effectLst>
            <a:outerShdw blurRad="257175" dist="9525" dir="19560000" algn="bl" rotWithShape="0">
              <a:srgbClr val="80296F">
                <a:alpha val="13330"/>
              </a:srgbClr>
            </a:outerShdw>
          </a:effectLst>
        </p:spPr>
      </p:pic>
      <p:pic>
        <p:nvPicPr>
          <p:cNvPr id="43" name="Google Shape;43;p14"/>
          <p:cNvPicPr preferRelativeResize="0"/>
          <p:nvPr/>
        </p:nvPicPr>
        <p:blipFill>
          <a:blip r:embed="rId11">
            <a:alphaModFix/>
          </a:blip>
          <a:stretch>
            <a:fillRect/>
          </a:stretch>
        </p:blipFill>
        <p:spPr>
          <a:xfrm>
            <a:off x="2790087" y="3288787"/>
            <a:ext cx="1259375" cy="1061675"/>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olo e contenuto" type="obj">
  <p:cSld name="OBJECT">
    <p:spTree>
      <p:nvGrpSpPr>
        <p:cNvPr id="1" name="Shape 44"/>
        <p:cNvGrpSpPr/>
        <p:nvPr/>
      </p:nvGrpSpPr>
      <p:grpSpPr>
        <a:xfrm>
          <a:off x="0" y="0"/>
          <a:ext cx="0" cy="0"/>
          <a:chOff x="0" y="0"/>
          <a:chExt cx="0" cy="0"/>
        </a:xfrm>
      </p:grpSpPr>
      <p:pic>
        <p:nvPicPr>
          <p:cNvPr id="45" name="Google Shape;45;p15"/>
          <p:cNvPicPr preferRelativeResize="0"/>
          <p:nvPr/>
        </p:nvPicPr>
        <p:blipFill rotWithShape="1">
          <a:blip r:embed="rId2">
            <a:alphaModFix/>
          </a:blip>
          <a:srcRect b="86286"/>
          <a:stretch/>
        </p:blipFill>
        <p:spPr>
          <a:xfrm>
            <a:off x="-48325" y="4874000"/>
            <a:ext cx="9240202" cy="297400"/>
          </a:xfrm>
          <a:prstGeom prst="rect">
            <a:avLst/>
          </a:prstGeom>
          <a:noFill/>
          <a:ln>
            <a:noFill/>
          </a:ln>
        </p:spPr>
      </p:pic>
      <p:sp>
        <p:nvSpPr>
          <p:cNvPr id="46" name="Google Shape;46;p15"/>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5"/>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15"/>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49" name="Google Shape;49;p15"/>
          <p:cNvSpPr/>
          <p:nvPr/>
        </p:nvSpPr>
        <p:spPr>
          <a:xfrm>
            <a:off x="3554519" y="4930799"/>
            <a:ext cx="1036200" cy="215400"/>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50" name="Google Shape;50;p15"/>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51" name="Google Shape;51;p15"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52" name="Google Shape;52;p15"/>
          <p:cNvSpPr/>
          <p:nvPr/>
        </p:nvSpPr>
        <p:spPr>
          <a:xfrm>
            <a:off x="0" y="685800"/>
            <a:ext cx="1659600" cy="42030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4" name="Google Shape;54;p15">
            <a:hlinkClick r:id="rId6" action="ppaction://hlinksldjump"/>
          </p:cNvPr>
          <p:cNvPicPr preferRelativeResize="0"/>
          <p:nvPr/>
        </p:nvPicPr>
        <p:blipFill>
          <a:blip r:embed="rId7">
            <a:alphaModFix/>
          </a:blip>
          <a:stretch>
            <a:fillRect/>
          </a:stretch>
        </p:blipFill>
        <p:spPr>
          <a:xfrm>
            <a:off x="112043" y="2209625"/>
            <a:ext cx="1435532" cy="1002950"/>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olo e contenuto">
  <p:cSld name="3_Titolo e contenuto">
    <p:spTree>
      <p:nvGrpSpPr>
        <p:cNvPr id="1" name="Shape 55"/>
        <p:cNvGrpSpPr/>
        <p:nvPr/>
      </p:nvGrpSpPr>
      <p:grpSpPr>
        <a:xfrm>
          <a:off x="0" y="0"/>
          <a:ext cx="0" cy="0"/>
          <a:chOff x="0" y="0"/>
          <a:chExt cx="0" cy="0"/>
        </a:xfrm>
      </p:grpSpPr>
      <p:pic>
        <p:nvPicPr>
          <p:cNvPr id="56" name="Google Shape;56;p16"/>
          <p:cNvPicPr preferRelativeResize="0"/>
          <p:nvPr/>
        </p:nvPicPr>
        <p:blipFill rotWithShape="1">
          <a:blip r:embed="rId2">
            <a:alphaModFix/>
          </a:blip>
          <a:srcRect b="86286"/>
          <a:stretch/>
        </p:blipFill>
        <p:spPr>
          <a:xfrm>
            <a:off x="-68450" y="4891500"/>
            <a:ext cx="9320701" cy="298300"/>
          </a:xfrm>
          <a:prstGeom prst="rect">
            <a:avLst/>
          </a:prstGeom>
          <a:noFill/>
          <a:ln>
            <a:noFill/>
          </a:ln>
        </p:spPr>
      </p:pic>
      <p:sp>
        <p:nvSpPr>
          <p:cNvPr id="57" name="Google Shape;57;p16"/>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16"/>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16"/>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60" name="Google Shape;60;p16"/>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61" name="Google Shape;61;p16"/>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62" name="Google Shape;62;p16"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63" name="Google Shape;63;p16"/>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6"/>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6"/>
          <p:cNvPicPr preferRelativeResize="0"/>
          <p:nvPr/>
        </p:nvPicPr>
        <p:blipFill>
          <a:blip r:embed="rId6">
            <a:alphaModFix/>
          </a:blip>
          <a:stretch>
            <a:fillRect/>
          </a:stretch>
        </p:blipFill>
        <p:spPr>
          <a:xfrm>
            <a:off x="151401" y="2159800"/>
            <a:ext cx="1192100" cy="111241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olo e contenuto">
  <p:cSld name="4_Titolo e contenuto">
    <p:spTree>
      <p:nvGrpSpPr>
        <p:cNvPr id="1" name="Shape 66"/>
        <p:cNvGrpSpPr/>
        <p:nvPr/>
      </p:nvGrpSpPr>
      <p:grpSpPr>
        <a:xfrm>
          <a:off x="0" y="0"/>
          <a:ext cx="0" cy="0"/>
          <a:chOff x="0" y="0"/>
          <a:chExt cx="0" cy="0"/>
        </a:xfrm>
      </p:grpSpPr>
      <p:pic>
        <p:nvPicPr>
          <p:cNvPr id="67" name="Google Shape;67;p17"/>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68" name="Google Shape;68;p17"/>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1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17"/>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71" name="Google Shape;71;p17"/>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72" name="Google Shape;72;p17"/>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73" name="Google Shape;73;p17"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74" name="Google Shape;74;p17"/>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7"/>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76;p17"/>
          <p:cNvPicPr preferRelativeResize="0"/>
          <p:nvPr/>
        </p:nvPicPr>
        <p:blipFill>
          <a:blip r:embed="rId6">
            <a:alphaModFix/>
          </a:blip>
          <a:stretch>
            <a:fillRect/>
          </a:stretch>
        </p:blipFill>
        <p:spPr>
          <a:xfrm>
            <a:off x="118826" y="2075750"/>
            <a:ext cx="1364166" cy="12116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olo e contenuto">
  <p:cSld name="2_Titolo e contenuto">
    <p:spTree>
      <p:nvGrpSpPr>
        <p:cNvPr id="1" name="Shape 77"/>
        <p:cNvGrpSpPr/>
        <p:nvPr/>
      </p:nvGrpSpPr>
      <p:grpSpPr>
        <a:xfrm>
          <a:off x="0" y="0"/>
          <a:ext cx="0" cy="0"/>
          <a:chOff x="0" y="0"/>
          <a:chExt cx="0" cy="0"/>
        </a:xfrm>
      </p:grpSpPr>
      <p:sp>
        <p:nvSpPr>
          <p:cNvPr id="78" name="Google Shape;78;p18"/>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18"/>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80" name="Google Shape;80;p18"/>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8"/>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8"/>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83" name="Google Shape;83;p18"/>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84" name="Google Shape;84;p18"/>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85" name="Google Shape;85;p18"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86" name="Google Shape;86;p18"/>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7" name="Google Shape;87;p18"/>
          <p:cNvPicPr preferRelativeResize="0"/>
          <p:nvPr/>
        </p:nvPicPr>
        <p:blipFill>
          <a:blip r:embed="rId6">
            <a:alphaModFix/>
          </a:blip>
          <a:stretch>
            <a:fillRect/>
          </a:stretch>
        </p:blipFill>
        <p:spPr>
          <a:xfrm>
            <a:off x="192161" y="2178474"/>
            <a:ext cx="1275275" cy="1075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89"/>
        <p:cNvGrpSpPr/>
        <p:nvPr/>
      </p:nvGrpSpPr>
      <p:grpSpPr>
        <a:xfrm>
          <a:off x="0" y="0"/>
          <a:ext cx="0" cy="0"/>
          <a:chOff x="0" y="0"/>
          <a:chExt cx="0" cy="0"/>
        </a:xfrm>
      </p:grpSpPr>
      <p:pic>
        <p:nvPicPr>
          <p:cNvPr id="90" name="Google Shape;90;p20"/>
          <p:cNvPicPr preferRelativeResize="0"/>
          <p:nvPr/>
        </p:nvPicPr>
        <p:blipFill rotWithShape="1">
          <a:blip r:embed="rId2">
            <a:alphaModFix/>
          </a:blip>
          <a:srcRect b="86286"/>
          <a:stretch/>
        </p:blipFill>
        <p:spPr>
          <a:xfrm>
            <a:off x="-85481" y="4891499"/>
            <a:ext cx="9314963" cy="252001"/>
          </a:xfrm>
          <a:prstGeom prst="rect">
            <a:avLst/>
          </a:prstGeom>
          <a:noFill/>
          <a:ln>
            <a:noFill/>
          </a:ln>
        </p:spPr>
      </p:pic>
      <p:pic>
        <p:nvPicPr>
          <p:cNvPr id="91" name="Google Shape;91;p20"/>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92" name="Google Shape;92;p20"/>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93" name="Google Shape;93;p20"/>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94" name="Google Shape;94;p20"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95" name="Google Shape;95;p20">
            <a:hlinkClick r:id="rId6" action="ppaction://hlinksldjump"/>
          </p:cNvPr>
          <p:cNvSpPr/>
          <p:nvPr/>
        </p:nvSpPr>
        <p:spPr>
          <a:xfrm>
            <a:off x="-2796" y="3333055"/>
            <a:ext cx="2252100" cy="12027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0">
            <a:hlinkClick r:id="rId7" action="ppaction://hlinksldjump"/>
          </p:cNvPr>
          <p:cNvSpPr/>
          <p:nvPr/>
        </p:nvSpPr>
        <p:spPr>
          <a:xfrm>
            <a:off x="2293684" y="3333067"/>
            <a:ext cx="2252100" cy="14694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0"/>
          <p:cNvSpPr/>
          <p:nvPr/>
        </p:nvSpPr>
        <p:spPr>
          <a:xfrm>
            <a:off x="4590222"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0"/>
          <p:cNvSpPr/>
          <p:nvPr/>
        </p:nvSpPr>
        <p:spPr>
          <a:xfrm>
            <a:off x="6902504"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20">
            <a:hlinkClick r:id="rId6" action="ppaction://hlinksldjump"/>
          </p:cNvPr>
          <p:cNvPicPr preferRelativeResize="0"/>
          <p:nvPr/>
        </p:nvPicPr>
        <p:blipFill rotWithShape="1">
          <a:blip r:embed="rId8">
            <a:alphaModFix/>
          </a:blip>
          <a:srcRect/>
          <a:stretch/>
        </p:blipFill>
        <p:spPr>
          <a:xfrm>
            <a:off x="664898" y="3516853"/>
            <a:ext cx="879805" cy="871219"/>
          </a:xfrm>
          <a:prstGeom prst="rect">
            <a:avLst/>
          </a:prstGeom>
          <a:noFill/>
          <a:ln>
            <a:noFill/>
          </a:ln>
        </p:spPr>
      </p:pic>
      <p:pic>
        <p:nvPicPr>
          <p:cNvPr id="100" name="Google Shape;100;p20">
            <a:hlinkClick r:id="rId7" action="ppaction://hlinksldjump"/>
          </p:cNvPr>
          <p:cNvPicPr preferRelativeResize="0"/>
          <p:nvPr/>
        </p:nvPicPr>
        <p:blipFill rotWithShape="1">
          <a:blip r:embed="rId9">
            <a:alphaModFix/>
          </a:blip>
          <a:srcRect/>
          <a:stretch/>
        </p:blipFill>
        <p:spPr>
          <a:xfrm>
            <a:off x="2904675" y="3387629"/>
            <a:ext cx="1013239" cy="1003379"/>
          </a:xfrm>
          <a:prstGeom prst="rect">
            <a:avLst/>
          </a:prstGeom>
          <a:noFill/>
          <a:ln>
            <a:noFill/>
          </a:ln>
        </p:spPr>
      </p:pic>
      <p:pic>
        <p:nvPicPr>
          <p:cNvPr id="101" name="Google Shape;101;p20"/>
          <p:cNvPicPr preferRelativeResize="0"/>
          <p:nvPr/>
        </p:nvPicPr>
        <p:blipFill rotWithShape="1">
          <a:blip r:embed="rId10">
            <a:alphaModFix/>
          </a:blip>
          <a:srcRect/>
          <a:stretch/>
        </p:blipFill>
        <p:spPr>
          <a:xfrm>
            <a:off x="5418217" y="3515366"/>
            <a:ext cx="808613" cy="800767"/>
          </a:xfrm>
          <a:prstGeom prst="rect">
            <a:avLst/>
          </a:prstGeom>
          <a:noFill/>
          <a:ln>
            <a:noFill/>
          </a:ln>
        </p:spPr>
      </p:pic>
      <p:pic>
        <p:nvPicPr>
          <p:cNvPr id="102" name="Google Shape;102;p20"/>
          <p:cNvPicPr preferRelativeResize="0"/>
          <p:nvPr/>
        </p:nvPicPr>
        <p:blipFill rotWithShape="1">
          <a:blip r:embed="rId11">
            <a:alphaModFix/>
          </a:blip>
          <a:srcRect t="-4833"/>
          <a:stretch/>
        </p:blipFill>
        <p:spPr>
          <a:xfrm>
            <a:off x="7588596" y="3498800"/>
            <a:ext cx="879805" cy="871222"/>
          </a:xfrm>
          <a:prstGeom prst="rect">
            <a:avLst/>
          </a:prstGeom>
          <a:noFill/>
          <a:ln>
            <a:noFill/>
          </a:ln>
        </p:spPr>
      </p:pic>
      <p:sp>
        <p:nvSpPr>
          <p:cNvPr id="103" name="Google Shape;103;p20">
            <a:hlinkClick r:id="rId6" action="ppaction://hlinksldjump"/>
          </p:cNvPr>
          <p:cNvSpPr/>
          <p:nvPr/>
        </p:nvSpPr>
        <p:spPr>
          <a:xfrm>
            <a:off x="-18600"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txBox="1"/>
          <p:nvPr/>
        </p:nvSpPr>
        <p:spPr>
          <a:xfrm>
            <a:off x="286395" y="4672732"/>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rgbClr val="976A98"/>
                </a:solidFill>
                <a:latin typeface="Comfortaa"/>
                <a:ea typeface="Comfortaa"/>
                <a:cs typeface="Comfortaa"/>
                <a:sym typeface="Comfortaa"/>
              </a:rPr>
              <a:t>Messaggi chiave</a:t>
            </a:r>
            <a:endParaRPr sz="1200" b="1" i="0" u="none" strike="noStrike" cap="none">
              <a:solidFill>
                <a:srgbClr val="976A98"/>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976A98"/>
              </a:solidFill>
              <a:latin typeface="Arial"/>
              <a:ea typeface="Arial"/>
              <a:cs typeface="Arial"/>
              <a:sym typeface="Arial"/>
            </a:endParaRPr>
          </a:p>
        </p:txBody>
      </p:sp>
      <p:sp>
        <p:nvSpPr>
          <p:cNvPr id="105" name="Google Shape;105;p20"/>
          <p:cNvSpPr/>
          <p:nvPr/>
        </p:nvSpPr>
        <p:spPr>
          <a:xfrm>
            <a:off x="2285833"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txBox="1"/>
          <p:nvPr/>
        </p:nvSpPr>
        <p:spPr>
          <a:xfrm>
            <a:off x="2293684"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Background &amp; methods</a:t>
            </a:r>
            <a:endParaRPr sz="600" b="1" i="0" u="none" strike="noStrike" cap="none">
              <a:solidFill>
                <a:srgbClr val="976A98"/>
              </a:solidFill>
              <a:latin typeface="Comfortaa"/>
              <a:ea typeface="Comfortaa"/>
              <a:cs typeface="Comfortaa"/>
              <a:sym typeface="Comfortaa"/>
            </a:endParaRPr>
          </a:p>
        </p:txBody>
      </p:sp>
      <p:sp>
        <p:nvSpPr>
          <p:cNvPr id="107" name="Google Shape;107;p20"/>
          <p:cNvSpPr/>
          <p:nvPr/>
        </p:nvSpPr>
        <p:spPr>
          <a:xfrm>
            <a:off x="4590215"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txBox="1"/>
          <p:nvPr/>
        </p:nvSpPr>
        <p:spPr>
          <a:xfrm>
            <a:off x="4598067"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Results</a:t>
            </a:r>
            <a:endParaRPr sz="600" b="1" i="0" u="none" strike="noStrike" cap="none">
              <a:solidFill>
                <a:srgbClr val="976A98"/>
              </a:solidFill>
              <a:latin typeface="Comfortaa"/>
              <a:ea typeface="Comfortaa"/>
              <a:cs typeface="Comfortaa"/>
              <a:sym typeface="Comfortaa"/>
            </a:endParaRPr>
          </a:p>
        </p:txBody>
      </p:sp>
      <p:sp>
        <p:nvSpPr>
          <p:cNvPr id="109" name="Google Shape;109;p20"/>
          <p:cNvSpPr/>
          <p:nvPr/>
        </p:nvSpPr>
        <p:spPr>
          <a:xfrm>
            <a:off x="6894598"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0"/>
          <p:cNvSpPr txBox="1"/>
          <p:nvPr/>
        </p:nvSpPr>
        <p:spPr>
          <a:xfrm>
            <a:off x="6902449"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Conclusions</a:t>
            </a:r>
            <a:endParaRPr sz="600" b="1" i="0" u="none" strike="noStrike" cap="none">
              <a:solidFill>
                <a:srgbClr val="976A98"/>
              </a:solidFill>
              <a:latin typeface="Comfortaa"/>
              <a:ea typeface="Comfortaa"/>
              <a:cs typeface="Comfortaa"/>
              <a:sym typeface="Comforta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750"/>
              </a:spcBef>
              <a:spcAft>
                <a:spcPts val="0"/>
              </a:spcAft>
              <a:buClr>
                <a:srgbClr val="0376AF"/>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6550" algn="l" rtl="0">
              <a:lnSpc>
                <a:spcPct val="100000"/>
              </a:lnSpc>
              <a:spcBef>
                <a:spcPts val="375"/>
              </a:spcBef>
              <a:spcAft>
                <a:spcPts val="0"/>
              </a:spcAft>
              <a:buClr>
                <a:srgbClr val="0376AF"/>
              </a:buClr>
              <a:buSzPts val="1700"/>
              <a:buFont typeface="Noto Sans Symbols"/>
              <a:buChar char="▪"/>
              <a:defRPr sz="1700" b="0" i="0" u="none" strike="noStrike" cap="none">
                <a:solidFill>
                  <a:schemeClr val="dk1"/>
                </a:solidFill>
                <a:latin typeface="Arial"/>
                <a:ea typeface="Arial"/>
                <a:cs typeface="Arial"/>
                <a:sym typeface="Arial"/>
              </a:defRPr>
            </a:lvl2pPr>
            <a:lvl3pPr marL="1371600" marR="0" lvl="2" indent="-317500" algn="l" rtl="0">
              <a:lnSpc>
                <a:spcPct val="100000"/>
              </a:lnSpc>
              <a:spcBef>
                <a:spcPts val="375"/>
              </a:spcBef>
              <a:spcAft>
                <a:spcPts val="0"/>
              </a:spcAft>
              <a:buClr>
                <a:srgbClr val="0376A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title"/>
          </p:nvPr>
        </p:nvSpPr>
        <p:spPr>
          <a:xfrm>
            <a:off x="628650" y="510776"/>
            <a:ext cx="7886700" cy="7572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subTitle" idx="1"/>
          </p:nvPr>
        </p:nvSpPr>
        <p:spPr>
          <a:xfrm>
            <a:off x="487028" y="1819656"/>
            <a:ext cx="8160000" cy="4254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b="1" dirty="0"/>
              <a:t>Axillary surgery in breast cancer - Primary results of the INSEMA trial</a:t>
            </a:r>
            <a:endParaRPr sz="2200" b="1" dirty="0"/>
          </a:p>
        </p:txBody>
      </p:sp>
      <p:sp>
        <p:nvSpPr>
          <p:cNvPr id="120" name="Google Shape;120;p2"/>
          <p:cNvSpPr/>
          <p:nvPr/>
        </p:nvSpPr>
        <p:spPr>
          <a:xfrm>
            <a:off x="487004" y="2245091"/>
            <a:ext cx="8160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Calibri"/>
                <a:ea typeface="Calibri"/>
                <a:cs typeface="Calibri"/>
                <a:sym typeface="Calibri"/>
              </a:rPr>
              <a:t>Reimer T, </a:t>
            </a:r>
            <a:r>
              <a:rPr lang="en-US" sz="1400" b="0" i="0" u="none" strike="noStrike" cap="none" dirty="0" err="1">
                <a:solidFill>
                  <a:schemeClr val="dk1"/>
                </a:solidFill>
                <a:latin typeface="Calibri"/>
                <a:ea typeface="Calibri"/>
                <a:cs typeface="Calibri"/>
                <a:sym typeface="Calibri"/>
              </a:rPr>
              <a:t>Stachs</a:t>
            </a:r>
            <a:r>
              <a:rPr lang="en-US" sz="1400" b="0" i="0" u="none" strike="noStrike" cap="none" dirty="0">
                <a:solidFill>
                  <a:schemeClr val="dk1"/>
                </a:solidFill>
                <a:latin typeface="Calibri"/>
                <a:ea typeface="Calibri"/>
                <a:cs typeface="Calibri"/>
                <a:sym typeface="Calibri"/>
              </a:rPr>
              <a:t> A, </a:t>
            </a:r>
            <a:r>
              <a:rPr lang="en-US" sz="1400" b="0" i="0" u="none" strike="noStrike" cap="none" dirty="0" err="1">
                <a:solidFill>
                  <a:schemeClr val="dk1"/>
                </a:solidFill>
                <a:latin typeface="Calibri"/>
                <a:ea typeface="Calibri"/>
                <a:cs typeface="Calibri"/>
                <a:sym typeface="Calibri"/>
              </a:rPr>
              <a:t>Veselinovic</a:t>
            </a:r>
            <a:r>
              <a:rPr lang="en-US" sz="1400" b="0" i="0" u="none" strike="noStrike" cap="none" dirty="0">
                <a:solidFill>
                  <a:schemeClr val="dk1"/>
                </a:solidFill>
                <a:latin typeface="Calibri"/>
                <a:ea typeface="Calibri"/>
                <a:cs typeface="Calibri"/>
                <a:sym typeface="Calibri"/>
              </a:rPr>
              <a:t> K, et al.</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 Engl J Med 2024 Dec 12. </a:t>
            </a:r>
            <a:r>
              <a:rPr lang="en-US" sz="1200" b="0" i="0" u="none" strike="noStrike" cap="none" dirty="0" err="1">
                <a:solidFill>
                  <a:schemeClr val="dk1"/>
                </a:solidFill>
                <a:latin typeface="Calibri"/>
                <a:ea typeface="Calibri"/>
                <a:cs typeface="Calibri"/>
                <a:sym typeface="Calibri"/>
              </a:rPr>
              <a:t>Epub</a:t>
            </a:r>
            <a:r>
              <a:rPr lang="en-US" sz="1200" b="0" i="0" u="none" strike="noStrike" cap="none" dirty="0">
                <a:solidFill>
                  <a:schemeClr val="dk1"/>
                </a:solidFill>
                <a:latin typeface="Calibri"/>
                <a:ea typeface="Calibri"/>
                <a:cs typeface="Calibri"/>
                <a:sym typeface="Calibri"/>
              </a:rPr>
              <a:t> ahead of print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155570"/>
            <a:ext cx="6886518" cy="3670430"/>
          </a:xfrm>
          <a:prstGeom prst="rect">
            <a:avLst/>
          </a:prstGeom>
          <a:noFill/>
          <a:ln>
            <a:noFill/>
          </a:ln>
        </p:spPr>
        <p:txBody>
          <a:bodyPr spcFirstLastPara="1" wrap="square" lIns="91425" tIns="45700" rIns="91425" bIns="45700" anchor="t" anchorCtr="0">
            <a:normAutofit fontScale="92500"/>
          </a:bodyPr>
          <a:lstStyle/>
          <a:p>
            <a:pPr marL="285750" indent="-285750">
              <a:lnSpc>
                <a:spcPct val="110000"/>
              </a:lnSpc>
              <a:spcBef>
                <a:spcPts val="0"/>
              </a:spcBef>
              <a:spcAft>
                <a:spcPts val="600"/>
              </a:spcAft>
              <a:buSzPct val="100000"/>
            </a:pPr>
            <a:r>
              <a:rPr lang="it-IT" sz="1800" dirty="0"/>
              <a:t>INSEMA è uno studio di non inferiorità, prospettico, randomizzato, che si è proposto di valutare gli esiti associati all’omissione della resezione ascellare rispetto alla biopsia del linfonodo sentinella (</a:t>
            </a:r>
            <a:r>
              <a:rPr lang="it-IT" sz="1800" dirty="0" err="1"/>
              <a:t>sLN</a:t>
            </a:r>
            <a:r>
              <a:rPr lang="it-IT" sz="1800" dirty="0"/>
              <a:t>) in pazienti affette da carcinoma mammario (BC) in stadio T1 o T2 con linfonodi clinicamente negativi candidate a chirurgia mammaria conservativa.</a:t>
            </a:r>
          </a:p>
          <a:p>
            <a:pPr marL="285750" indent="-285750">
              <a:lnSpc>
                <a:spcPct val="110000"/>
              </a:lnSpc>
              <a:spcBef>
                <a:spcPts val="0"/>
              </a:spcBef>
              <a:spcAft>
                <a:spcPts val="600"/>
              </a:spcAft>
              <a:buSzPct val="100000"/>
            </a:pPr>
            <a:r>
              <a:rPr lang="it-IT" sz="1800" dirty="0"/>
              <a:t>La popolazione per protocollo ha incluso un totale di 4858 pazienti (gruppo con omissione della chirurgia ascellare, </a:t>
            </a:r>
            <a:r>
              <a:rPr lang="it-IT" sz="1800" dirty="0" err="1"/>
              <a:t>n</a:t>
            </a:r>
            <a:r>
              <a:rPr lang="it-IT" sz="1800" dirty="0"/>
              <a:t> = 962; gruppo con biopsia </a:t>
            </a:r>
            <a:r>
              <a:rPr lang="it-IT" sz="1800" dirty="0" err="1"/>
              <a:t>sLN</a:t>
            </a:r>
            <a:r>
              <a:rPr lang="it-IT" sz="1800" dirty="0"/>
              <a:t>, </a:t>
            </a:r>
            <a:r>
              <a:rPr lang="it-IT" sz="1800" dirty="0" err="1"/>
              <a:t>n</a:t>
            </a:r>
            <a:r>
              <a:rPr lang="it-IT" sz="1800" dirty="0"/>
              <a:t> = 3896). Dopo un follow-up mediano di 73,6 mesi, il tasso stimato di sopravvivenza libera da malattia invasiva a 5 anni è risultato pari al 91,9 vs 91,7%, rispettivamente, con un </a:t>
            </a:r>
            <a:r>
              <a:rPr lang="it-IT" sz="1800" i="1" dirty="0"/>
              <a:t>hazard ratio </a:t>
            </a:r>
            <a:r>
              <a:rPr lang="it-IT" sz="1800" dirty="0"/>
              <a:t>di 0,91 (IC 95%, 0,73-1,14), al di sotto del margine predefinito di non inferiorità.</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 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155570"/>
            <a:ext cx="6886518" cy="3670430"/>
          </a:xfrm>
          <a:prstGeom prst="rect">
            <a:avLst/>
          </a:prstGeom>
          <a:noFill/>
          <a:ln>
            <a:noFill/>
          </a:ln>
        </p:spPr>
        <p:txBody>
          <a:bodyPr spcFirstLastPara="1" wrap="square" lIns="91425" tIns="45700" rIns="91425" bIns="45700" anchor="t" anchorCtr="0">
            <a:normAutofit/>
          </a:bodyPr>
          <a:lstStyle/>
          <a:p>
            <a:pPr marL="285750" indent="-285750">
              <a:spcBef>
                <a:spcPts val="0"/>
              </a:spcBef>
              <a:spcAft>
                <a:spcPts val="600"/>
              </a:spcAft>
              <a:buSzPct val="100000"/>
            </a:pPr>
            <a:r>
              <a:rPr lang="it-IT" sz="1800" dirty="0"/>
              <a:t>L’incidenza di recidiva ascellare è stata lievemente più alta nel gruppo sperimentale (1,0 vs 0,3%), senza effetti sulla sopravvivenza globale (OS) (tasso stimato di OS a 5 anni, 98,2 vs 96,9%).</a:t>
            </a:r>
          </a:p>
          <a:p>
            <a:pPr marL="285750" indent="-285750">
              <a:spcBef>
                <a:spcPts val="0"/>
              </a:spcBef>
              <a:spcAft>
                <a:spcPts val="600"/>
              </a:spcAft>
              <a:buSzPct val="100000"/>
            </a:pPr>
            <a:r>
              <a:rPr lang="it-IT" sz="1800" dirty="0"/>
              <a:t>In termini di sicurezza, le pazienti non sottoposte a resezione ascellare hanno presentato una minor incidenza di linfedema (1,8 vs 5,7%), limitazione della mobilità del braccio o della spalla (2,0 vs 3,5%) e dolore al movimento (2,0 vs 4.2%). Nel complesso, i risultati dello studio supportano la possibilità di evitare la biopsia del linfonodo sentinella, senza effetti negativi sugli esiti di sopravvivenza, in donne con BC precoce cN0, soprattutto in presenza di fattori clinico-patologici di basso rischio.</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 2</a:t>
            </a:r>
            <a:endParaRPr dirty="0"/>
          </a:p>
        </p:txBody>
      </p:sp>
    </p:spTree>
    <p:extLst>
      <p:ext uri="{BB962C8B-B14F-4D97-AF65-F5344CB8AC3E}">
        <p14:creationId xmlns:p14="http://schemas.microsoft.com/office/powerpoint/2010/main" val="98134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body" idx="1"/>
          </p:nvPr>
        </p:nvSpPr>
        <p:spPr>
          <a:xfrm>
            <a:off x="1838738" y="1369218"/>
            <a:ext cx="6676611" cy="3263505"/>
          </a:xfrm>
        </p:spPr>
        <p:txBody>
          <a:bodyPr spcFirstLastPara="1" wrap="square" lIns="91425" tIns="45700" rIns="91425" bIns="45700" anchor="t" anchorCtr="0">
            <a:normAutofit/>
          </a:bodyPr>
          <a:lstStyle/>
          <a:p>
            <a:pPr lvl="0"/>
            <a:r>
              <a:rPr lang="en-US" dirty="0"/>
              <a:t>Whether surgical axillary staging as part of breast-conserving therapy can be omitted without compromising survival has remained unclear.</a:t>
            </a:r>
          </a:p>
        </p:txBody>
      </p:sp>
      <p:sp>
        <p:nvSpPr>
          <p:cNvPr id="133" name="Google Shape;133;p4"/>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lvl="0"/>
            <a:r>
              <a:rPr lang="en-US" dirty="0"/>
              <a:t>BACKGROUND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body" idx="1"/>
          </p:nvPr>
        </p:nvSpPr>
        <p:spPr>
          <a:xfrm>
            <a:off x="1838738" y="1369218"/>
            <a:ext cx="6676611" cy="3405982"/>
          </a:xfrm>
        </p:spPr>
        <p:txBody>
          <a:bodyPr spcFirstLastPara="1" wrap="square" lIns="91425" tIns="45700" rIns="91425" bIns="45700" anchor="t" anchorCtr="0">
            <a:normAutofit fontScale="85000" lnSpcReduction="10000"/>
          </a:bodyPr>
          <a:lstStyle/>
          <a:p>
            <a:pPr marL="342900" indent="-342900">
              <a:lnSpc>
                <a:spcPct val="120000"/>
              </a:lnSpc>
              <a:spcBef>
                <a:spcPts val="0"/>
              </a:spcBef>
              <a:spcAft>
                <a:spcPts val="600"/>
              </a:spcAft>
              <a:buSzPct val="100000"/>
            </a:pPr>
            <a:r>
              <a:rPr lang="en-US" dirty="0"/>
              <a:t>In this prospective, randomized, noninferiority trial, we investigated the omission of axillary surgery as compared with sentinel-lymph-node biopsy in patients with clinically node-negative invasive breast cancer staged as T1 or T2 (tumor size, ≤5 cm) who were scheduled to undergo breast-conserving surgery.</a:t>
            </a:r>
          </a:p>
          <a:p>
            <a:pPr marL="342900" indent="-342900">
              <a:lnSpc>
                <a:spcPct val="120000"/>
              </a:lnSpc>
              <a:spcBef>
                <a:spcPts val="0"/>
              </a:spcBef>
              <a:spcAft>
                <a:spcPts val="600"/>
              </a:spcAft>
              <a:buSzPct val="100000"/>
            </a:pPr>
            <a:r>
              <a:rPr lang="en-US" dirty="0"/>
              <a:t>We report here the per-protocol analysis of invasive disease-free survival (the primary efficacy outcome). To show the noninferiority of the omission of axillary surgery, the 5-year invasive disease-free survival rate had to be at least 85%, and the upper limit of the confidence interval for the hazard ratio for invasive disease or death had to be below 1.271.</a:t>
            </a:r>
          </a:p>
        </p:txBody>
      </p:sp>
      <p:sp>
        <p:nvSpPr>
          <p:cNvPr id="145" name="Google Shape;145;p6"/>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METHODS</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body" idx="1"/>
          </p:nvPr>
        </p:nvSpPr>
        <p:spPr>
          <a:xfrm>
            <a:off x="1838738" y="1369218"/>
            <a:ext cx="6985222" cy="3486246"/>
          </a:xfrm>
          <a:prstGeom prst="rect">
            <a:avLst/>
          </a:prstGeom>
          <a:noFill/>
          <a:ln>
            <a:noFill/>
          </a:ln>
        </p:spPr>
        <p:txBody>
          <a:bodyPr spcFirstLastPara="1" wrap="square" lIns="91425" tIns="45700" rIns="91425" bIns="45700" anchor="t" anchorCtr="0">
            <a:normAutofit fontScale="92500" lnSpcReduction="10000"/>
          </a:bodyPr>
          <a:lstStyle/>
          <a:p>
            <a:pPr marL="285750" indent="-285750">
              <a:lnSpc>
                <a:spcPct val="110000"/>
              </a:lnSpc>
              <a:spcBef>
                <a:spcPts val="0"/>
              </a:spcBef>
              <a:spcAft>
                <a:spcPts val="600"/>
              </a:spcAft>
              <a:buSzPct val="100000"/>
            </a:pPr>
            <a:r>
              <a:rPr lang="en-US" sz="1800" dirty="0">
                <a:latin typeface="Calibri"/>
                <a:ea typeface="Calibri"/>
                <a:cs typeface="Calibri"/>
                <a:sym typeface="Calibri"/>
              </a:rPr>
              <a:t>A total of 5502 eligible patients (90% with clinical T1 cancer and 79% with pathological T1 cancer) underwent randomization in a 1:4 ratio.</a:t>
            </a:r>
          </a:p>
          <a:p>
            <a:pPr marL="285750" indent="-285750">
              <a:lnSpc>
                <a:spcPct val="110000"/>
              </a:lnSpc>
              <a:spcBef>
                <a:spcPts val="0"/>
              </a:spcBef>
              <a:spcAft>
                <a:spcPts val="600"/>
              </a:spcAft>
              <a:buSzPct val="100000"/>
            </a:pPr>
            <a:r>
              <a:rPr lang="en-US" sz="1800" dirty="0">
                <a:latin typeface="Calibri"/>
                <a:ea typeface="Calibri"/>
                <a:cs typeface="Calibri"/>
                <a:sym typeface="Calibri"/>
              </a:rPr>
              <a:t>The per-protocol population included 4858 patients; 962 were assigned to undergo treatment without axillary surgery (the surgery-omission group), and 3896 to undergo sentinel-lymph-node biopsy (the surgery group).</a:t>
            </a:r>
          </a:p>
          <a:p>
            <a:pPr marL="285750" indent="-285750">
              <a:lnSpc>
                <a:spcPct val="110000"/>
              </a:lnSpc>
              <a:spcBef>
                <a:spcPts val="0"/>
              </a:spcBef>
              <a:spcAft>
                <a:spcPts val="600"/>
              </a:spcAft>
              <a:buSzPct val="100000"/>
            </a:pPr>
            <a:r>
              <a:rPr lang="en-US" sz="1800" dirty="0">
                <a:latin typeface="Calibri"/>
                <a:ea typeface="Calibri"/>
                <a:cs typeface="Calibri"/>
                <a:sym typeface="Calibri"/>
              </a:rPr>
              <a:t>The median follow-up was 73.6 months.</a:t>
            </a:r>
          </a:p>
          <a:p>
            <a:pPr marL="285750" indent="-285750">
              <a:lnSpc>
                <a:spcPct val="110000"/>
              </a:lnSpc>
              <a:spcBef>
                <a:spcPts val="0"/>
              </a:spcBef>
              <a:spcAft>
                <a:spcPts val="600"/>
              </a:spcAft>
              <a:buSzPct val="100000"/>
            </a:pPr>
            <a:r>
              <a:rPr lang="en-US" sz="1800" dirty="0">
                <a:latin typeface="Calibri"/>
                <a:ea typeface="Calibri"/>
                <a:cs typeface="Calibri"/>
                <a:sym typeface="Calibri"/>
              </a:rPr>
              <a:t>The estimated 5-year invasive disease-free survival rate was 91.9% (95% confidence interval [CI], 89.9 to 93.5) among patients in the surgery-omission group and 91.7% (95% CI, 90.8 to 92.6) among patients in the surgery group, with a hazard ratio of 0.91 (95% CI, 0.73 to 1.14), which was below the prespecified noninferiority margin.</a:t>
            </a:r>
          </a:p>
        </p:txBody>
      </p:sp>
      <p:sp>
        <p:nvSpPr>
          <p:cNvPr id="151" name="Google Shape;151;p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RESULTS | 1</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body" idx="1"/>
          </p:nvPr>
        </p:nvSpPr>
        <p:spPr>
          <a:xfrm>
            <a:off x="1838738" y="1369218"/>
            <a:ext cx="6864995" cy="3495390"/>
          </a:xfrm>
          <a:prstGeom prst="rect">
            <a:avLst/>
          </a:prstGeom>
          <a:noFill/>
          <a:ln>
            <a:noFill/>
          </a:ln>
        </p:spPr>
        <p:txBody>
          <a:bodyPr spcFirstLastPara="1" wrap="square" lIns="91425" tIns="45700" rIns="91425" bIns="45700" anchor="t" anchorCtr="0">
            <a:noAutofit/>
          </a:bodyPr>
          <a:lstStyle/>
          <a:p>
            <a:pPr marL="285750" indent="-285750">
              <a:lnSpc>
                <a:spcPct val="120000"/>
              </a:lnSpc>
              <a:spcBef>
                <a:spcPts val="0"/>
              </a:spcBef>
              <a:spcAft>
                <a:spcPts val="600"/>
              </a:spcAft>
              <a:buSzPct val="100000"/>
            </a:pPr>
            <a:r>
              <a:rPr lang="en-US" sz="1700" dirty="0">
                <a:latin typeface="Calibri"/>
                <a:ea typeface="Calibri"/>
                <a:cs typeface="Calibri"/>
                <a:sym typeface="Calibri"/>
              </a:rPr>
              <a:t>The analysis of the first primary-outcome events (occurrence or recurrence of invasive disease or death from any cause), which occurred in a total of 525 patients (10.8%), showed apparent differences between the surgery-omission group and the surgery group in the incidence of axillary recurrence (1.0% vs. 0.3%) and death (1.4% vs. 2.4%).</a:t>
            </a:r>
          </a:p>
          <a:p>
            <a:pPr marL="285750" indent="-285750">
              <a:lnSpc>
                <a:spcPct val="120000"/>
              </a:lnSpc>
              <a:spcBef>
                <a:spcPts val="0"/>
              </a:spcBef>
              <a:spcAft>
                <a:spcPts val="600"/>
              </a:spcAft>
              <a:buSzPct val="100000"/>
            </a:pPr>
            <a:r>
              <a:rPr lang="en-US" sz="1700" dirty="0">
                <a:latin typeface="Calibri"/>
                <a:ea typeface="Calibri"/>
                <a:cs typeface="Calibri"/>
                <a:sym typeface="Calibri"/>
              </a:rPr>
              <a:t>The safety analysis indicates that patients in the surgery-omission group had a lower incidence of lymphedema, greater arm mobility, and less pain with movement of the arm or shoulder than patients who underwent sentinel-lymph-node biopsy.</a:t>
            </a:r>
          </a:p>
        </p:txBody>
      </p:sp>
      <p:sp>
        <p:nvSpPr>
          <p:cNvPr id="151" name="Google Shape;151;p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RESULTS | 2</a:t>
            </a:r>
            <a:endParaRPr dirty="0"/>
          </a:p>
        </p:txBody>
      </p:sp>
    </p:spTree>
    <p:extLst>
      <p:ext uri="{BB962C8B-B14F-4D97-AF65-F5344CB8AC3E}">
        <p14:creationId xmlns:p14="http://schemas.microsoft.com/office/powerpoint/2010/main" val="193931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body" idx="1"/>
          </p:nvPr>
        </p:nvSpPr>
        <p:spPr>
          <a:xfrm>
            <a:off x="1838738" y="1369218"/>
            <a:ext cx="6676611" cy="3263505"/>
          </a:xfrm>
        </p:spPr>
        <p:txBody>
          <a:bodyPr spcFirstLastPara="1" wrap="square" lIns="91425" tIns="45700" rIns="91425" bIns="45700" anchor="t" anchorCtr="0">
            <a:normAutofit/>
          </a:bodyPr>
          <a:lstStyle/>
          <a:p>
            <a:pPr marL="342900" indent="-342900">
              <a:spcBef>
                <a:spcPts val="0"/>
              </a:spcBef>
              <a:spcAft>
                <a:spcPts val="600"/>
              </a:spcAft>
              <a:buSzPct val="100000"/>
            </a:pPr>
            <a:r>
              <a:rPr lang="en-US" dirty="0"/>
              <a:t>In this trial involving patients with clinically node-negative, T1 or T2 invasive breast cancer (90% with clinical T1 cancer and 79% with pathological T1 cancer), omission of surgical axillary staging was noninferior to sentinel-lymph-node biopsy after a median follow-up of 6 years.</a:t>
            </a:r>
          </a:p>
        </p:txBody>
      </p:sp>
      <p:sp>
        <p:nvSpPr>
          <p:cNvPr id="163" name="Google Shape;163;p9"/>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CONCLUSIONS</a:t>
            </a:r>
            <a:endParaRPr lang="it-IT"/>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742</Words>
  <Application>Microsoft Macintosh PowerPoint</Application>
  <PresentationFormat>Presentazione su schermo (16:9)</PresentationFormat>
  <Paragraphs>25</Paragraphs>
  <Slides>10</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Comfortaa</vt:lpstr>
      <vt:lpstr>Noto Sans Symbols</vt:lpstr>
      <vt:lpstr>Tema di Office</vt:lpstr>
      <vt:lpstr>Presentazione standard di PowerPoint</vt:lpstr>
      <vt:lpstr>Presentazione standard di PowerPoint</vt:lpstr>
      <vt:lpstr>MESSAGGI CHIAVE | 1</vt:lpstr>
      <vt:lpstr>MESSAGGI CHIAVE | 2</vt:lpstr>
      <vt:lpstr>BACKGROUND</vt:lpstr>
      <vt:lpstr>METHODS</vt:lpstr>
      <vt:lpstr>RESULTS | 1</vt:lpstr>
      <vt:lpstr>RESULTS | 2</vt:lpstr>
      <vt:lpstr>CONCLUSIONS</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BCJS25</dc:title>
  <dc:subject/>
  <dc:creator>Giorgio Mantovani</dc:creator>
  <cp:keywords/>
  <dc:description/>
  <cp:lastModifiedBy>Giorgio Mantovani</cp:lastModifiedBy>
  <cp:revision>17</cp:revision>
  <dcterms:created xsi:type="dcterms:W3CDTF">2019-04-12T11:26:00Z</dcterms:created>
  <dcterms:modified xsi:type="dcterms:W3CDTF">2025-01-07T09:36:49Z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