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9"/>
    <p:restoredTop sz="94648"/>
  </p:normalViewPr>
  <p:slideViewPr>
    <p:cSldViewPr snapToGrid="0">
      <p:cViewPr varScale="1">
        <p:scale>
          <a:sx n="133" d="100"/>
          <a:sy n="133" d="100"/>
        </p:scale>
        <p:origin x="200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53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34533"/>
            <a:ext cx="8160000" cy="111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Abemaciclib plus fulvestrant in advanced breast cancer following progression on CDK4/6 inhibition: results from the</a:t>
            </a:r>
            <a:br>
              <a:rPr lang="en-US" sz="2200" b="1" dirty="0"/>
            </a:br>
            <a:r>
              <a:rPr lang="en-US" sz="2200" b="1" dirty="0"/>
              <a:t>phase III </a:t>
            </a:r>
            <a:r>
              <a:rPr lang="en-US" sz="2200" b="1" dirty="0" err="1"/>
              <a:t>postMONARCH</a:t>
            </a:r>
            <a:r>
              <a:rPr lang="en-US" sz="2200" b="1" dirty="0"/>
              <a:t> trial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Kalinsky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K, Bianchini G, Hamilton E,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Dec 18:JCO2402086.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 err="1"/>
              <a:t>postMONARCH</a:t>
            </a:r>
            <a:r>
              <a:rPr lang="it-IT" sz="1800" dirty="0"/>
              <a:t> è uno studio di fase III, randomizzato, in doppio cieco, che ha valutato l’efficacia di uno </a:t>
            </a:r>
            <a:r>
              <a:rPr lang="it-IT" sz="1800" i="1" dirty="0"/>
              <a:t>switch</a:t>
            </a:r>
            <a:r>
              <a:rPr lang="it-IT" sz="1800" dirty="0"/>
              <a:t> dell’endocrinoterapia (ET) associato o meno a inibizione delle chinasi CDK4/6 (CDK4/6i) con abemaciclib in pazienti con carcinoma mammario avanzato (</a:t>
            </a:r>
            <a:r>
              <a:rPr lang="it-IT" sz="1800" dirty="0" err="1"/>
              <a:t>aBC</a:t>
            </a:r>
            <a:r>
              <a:rPr lang="it-IT" sz="1800" dirty="0"/>
              <a:t>) HR+/HER2- in progressione di malattia dopo precedente trattamento con CDK4/6i + inibitore delle aromatasi.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/>
              <a:t>Nel periodo marzo 2022 - giugno 2023, 368 pazienti sono stati randomizzati 1:1 a abemaciclib + fulvestrant (</a:t>
            </a:r>
            <a:r>
              <a:rPr lang="it-IT" sz="1800" dirty="0" err="1"/>
              <a:t>n</a:t>
            </a:r>
            <a:r>
              <a:rPr lang="it-IT" sz="1800" dirty="0"/>
              <a:t> = 182) o placebo + fulvestrant (</a:t>
            </a:r>
            <a:r>
              <a:rPr lang="it-IT" sz="1800" dirty="0" err="1"/>
              <a:t>n</a:t>
            </a:r>
            <a:r>
              <a:rPr lang="it-IT" sz="1800" dirty="0"/>
              <a:t> = 186). Nell’analisi primaria, l’</a:t>
            </a:r>
            <a:r>
              <a:rPr lang="it-IT" sz="1800" i="1" dirty="0"/>
              <a:t>hazard ratio </a:t>
            </a:r>
            <a:r>
              <a:rPr lang="it-IT" sz="1800" dirty="0"/>
              <a:t>(HR) è risultato pari a 0,73 (IC 95%, 0,57-0,95; </a:t>
            </a:r>
            <a:r>
              <a:rPr lang="it-IT" sz="1800" dirty="0" err="1"/>
              <a:t>p</a:t>
            </a:r>
            <a:r>
              <a:rPr lang="it-IT" sz="1800" dirty="0"/>
              <a:t> nominale = 0,017), con una sopravvivenza libera da progressione (PFS) mediana di 6,0 vs 5,3 mesi e tassi di PFS a 6 mesi del 50 e 37% nei bracci abemaciclib + fulvestrant e placebo + fulvestrant, rispettivamente.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 risultati sono stati confermati dalla valutazione mediante revisione centrale indipendente in cieco (HR, 0,55; IC 95%, 0,39-0,77; </a:t>
            </a:r>
            <a:r>
              <a:rPr lang="it-IT" sz="1600" dirty="0" err="1"/>
              <a:t>p</a:t>
            </a:r>
            <a:r>
              <a:rPr lang="it-IT" sz="1600" dirty="0"/>
              <a:t> nominale &lt;0,001) e nell’ambito dei principali sottogruppi clinici e genomici. Nei pazienti con malattia misurabile, il trattamento sperimentale ha inoltre prodotto un miglioramento statisticamente significativo del tasso di risposta obiettiva (17 vs 7%; </a:t>
            </a:r>
            <a:r>
              <a:rPr lang="it-IT" sz="1600" dirty="0" err="1"/>
              <a:t>p</a:t>
            </a:r>
            <a:r>
              <a:rPr lang="it-IT" sz="1600" dirty="0"/>
              <a:t> nominale = 0,015). Non sono emersi nuovi segnali di sicurezza rispetto al profilo di tossicità noto di abemaciclib.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 err="1"/>
              <a:t>postMONARCH</a:t>
            </a:r>
            <a:r>
              <a:rPr lang="it-IT" sz="1600" dirty="0"/>
              <a:t> è il primo studio randomizzato di fase III a dimostrare il beneficio di una prosecuzione dell’inibizione CDK4/6 oltre la progressione a un precedente CDK4/6i </a:t>
            </a:r>
            <a:r>
              <a:rPr lang="it-IT" sz="1600" dirty="0" err="1"/>
              <a:t>nell’aBC</a:t>
            </a:r>
            <a:r>
              <a:rPr lang="it-IT" sz="1600" dirty="0"/>
              <a:t> HR+/HER2-. Abemaciclib associato a uno switch dell’ET di base può dunque offrire a questa popolazione di pazienti un’opzione terapeutica sicura ed efficace, a prescindere dallo stato dei biomarcatori.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/>
            <a:r>
              <a:rPr lang="en-US" dirty="0"/>
              <a:t>Cyclin-dependent kinase 4/6 inhibitors (CDK4/6i) combined with endocrine therapy (ET) are the standard first-line treatment for hormone receptor-positive (HR+), human epidermal growth factor receptor 2-negative (HER2-) advanced breast cancer (ABC); however, disease progression occurs in almost all patients and additional treatment options are needed.</a:t>
            </a:r>
          </a:p>
          <a:p>
            <a:pPr lvl="0"/>
            <a:r>
              <a:rPr lang="en-US" dirty="0"/>
              <a:t>Herein we report outcomes of the </a:t>
            </a:r>
            <a:r>
              <a:rPr lang="en-US" dirty="0" err="1"/>
              <a:t>postMONARCH</a:t>
            </a:r>
            <a:r>
              <a:rPr lang="en-US" dirty="0"/>
              <a:t> trial investigating a switch in ET with/without CDK4/6 inhibition with abemaciclib after disease progression on CDK4/6i.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This double-blind, randomized phase III study enrolled patients with disease progression on prior CDK4/6i plus aromatase inhibitor as initial therapy for advanced disease or recurrence on/after adjuvant CDK4/6i+ET.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were randomly assigned (1:1) to abemaciclib + fulvestrant or placebo + fulvestrant. The primary end point was investigator-assessed progression-free survival (PFS). Secondary end points included PFS by blinded independent central review (BICR), objective response rate (ORR), and safety.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This study randomized 368 patients (abemaciclib + fulvestrant, n = 182 placebo + fulvestrant, n = 186).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the primary analysis (258 events), the hazard ratio (HR) was 0.73 (95% CI, 0.57-0.95; nominal p = 0.017), with median PFS 6.0 (95% CI, 5.6-8.6) vs 5.3 (95% CI, 3.7-5.6) months and 6-month PFS rates of 50% and 37% in the abemaciclib + fulvestrant and placebo + fulvestrant arms, respectively.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results were supported by BICR-assessed PFS (HR, 0.55; 95% CI, 0.39-0.77; nominal p &lt;0.001).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consistent treatment effect was seen across major clinical and genomic subgroups, including with/without ESR1 or PIK3CA mutations.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patients with measurable disease, investigator-assessed ORR was improved with abemaciclib + fulvestrant versus placebo + fulvestrant (17% vs 7%; nominal p = 0.015).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 new safety signals were observed, with findings consistent with the known safety profile of abemaciclib.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1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Abemaciclib + fulvestrant </a:t>
            </a:r>
            <a:r>
              <a:rPr lang="en-US" dirty="0"/>
              <a:t>significantly improved PFS after disease progression on prior CDK4/6i+ET in patients with HR+, HER2- ABC, offering an additional targeted therapy option for these patients.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748</Words>
  <Application>Microsoft Macintosh PowerPoint</Application>
  <PresentationFormat>Presentazione su schermo (16:9)</PresentationFormat>
  <Paragraphs>26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Comfortaa</vt:lpstr>
      <vt:lpstr>Aptos</vt:lpstr>
      <vt:lpstr>Noto Sans Symbols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BCJS25</dc:title>
  <dc:subject/>
  <dc:creator>Giorgio Mantovani</dc:creator>
  <cp:keywords/>
  <dc:description/>
  <cp:lastModifiedBy>Giorgio Mantovani</cp:lastModifiedBy>
  <cp:revision>16</cp:revision>
  <dcterms:created xsi:type="dcterms:W3CDTF">2019-04-12T11:26:00Z</dcterms:created>
  <dcterms:modified xsi:type="dcterms:W3CDTF">2025-01-07T09:23:50Z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