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67" r:id="rId5"/>
    <p:sldId id="259" r:id="rId6"/>
    <p:sldId id="261" r:id="rId7"/>
    <p:sldId id="262" r:id="rId8"/>
    <p:sldId id="268" r:id="rId9"/>
    <p:sldId id="264" r:id="rId10"/>
    <p:sldId id="266" r:id="rId11"/>
  </p:sldIdLst>
  <p:sldSz cx="9144000" cy="5143500" type="screen16x9"/>
  <p:notesSz cx="6858000" cy="9144000"/>
  <p:embeddedFontLst>
    <p:embeddedFont>
      <p:font typeface="Comfortaa" pitchFamily="2" charset="0"/>
      <p:regular r:id="rId13"/>
      <p:bold r:id="rId14"/>
    </p:embeddedFont>
    <p:embeddedFont>
      <p:font typeface="Noto Sans Symbols" panose="020B0502040504020204" pitchFamily="3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0" roundtripDataSignature="AMtx7mjaYRsWAbfa9Ac73XBtFWFfTu1Sq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48"/>
  </p:normalViewPr>
  <p:slideViewPr>
    <p:cSldViewPr snapToGrid="0">
      <p:cViewPr varScale="1">
        <p:scale>
          <a:sx n="150" d="100"/>
          <a:sy n="150" d="100"/>
        </p:scale>
        <p:origin x="424" y="1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499049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9" name="Google Shape;12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285394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slide" Target="../slides/slide9.xm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5.xml"/><Relationship Id="rId11" Type="http://schemas.openxmlformats.org/officeDocument/2006/relationships/image" Target="../media/image10.png"/><Relationship Id="rId5" Type="http://schemas.openxmlformats.org/officeDocument/2006/relationships/image" Target="../media/image6.png"/><Relationship Id="rId10" Type="http://schemas.openxmlformats.org/officeDocument/2006/relationships/image" Target="../media/image9.png"/><Relationship Id="rId4" Type="http://schemas.openxmlformats.org/officeDocument/2006/relationships/image" Target="../media/image5.png"/><Relationship Id="rId9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5.xml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4.png"/><Relationship Id="rId7" Type="http://schemas.openxmlformats.org/officeDocument/2006/relationships/slide" Target="../slides/slide9.xm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5.xml"/><Relationship Id="rId11" Type="http://schemas.openxmlformats.org/officeDocument/2006/relationships/image" Target="../media/image15.png"/><Relationship Id="rId5" Type="http://schemas.openxmlformats.org/officeDocument/2006/relationships/image" Target="../media/image6.png"/><Relationship Id="rId10" Type="http://schemas.openxmlformats.org/officeDocument/2006/relationships/image" Target="../media/image14.png"/><Relationship Id="rId4" Type="http://schemas.openxmlformats.org/officeDocument/2006/relationships/image" Target="../media/image11.png"/><Relationship Id="rId9" Type="http://schemas.openxmlformats.org/officeDocument/2006/relationships/image" Target="../media/image1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apositiva titolo">
  <p:cSld name="Diapositiva titolo">
    <p:bg>
      <p:bgPr>
        <a:solidFill>
          <a:schemeClr val="lt1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3"/>
          <p:cNvSpPr/>
          <p:nvPr/>
        </p:nvSpPr>
        <p:spPr>
          <a:xfrm>
            <a:off x="2495708" y="4313027"/>
            <a:ext cx="4152584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Powered by</a:t>
            </a: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13"/>
          <p:cNvSpPr/>
          <p:nvPr/>
        </p:nvSpPr>
        <p:spPr>
          <a:xfrm>
            <a:off x="0" y="4257825"/>
            <a:ext cx="9144000" cy="54333"/>
          </a:xfrm>
          <a:prstGeom prst="rect">
            <a:avLst/>
          </a:prstGeom>
          <a:solidFill>
            <a:srgbClr val="976A9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13"/>
          <p:cNvSpPr/>
          <p:nvPr/>
        </p:nvSpPr>
        <p:spPr>
          <a:xfrm>
            <a:off x="938026" y="1192696"/>
            <a:ext cx="979721" cy="248479"/>
          </a:xfrm>
          <a:prstGeom prst="rect">
            <a:avLst/>
          </a:prstGeom>
          <a:solidFill>
            <a:srgbClr val="976A9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" name="Google Shape;16;p13" descr="Immagine che contiene testo&#10;&#10;Descrizione generata automaticament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53094" cy="180201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13"/>
          <p:cNvSpPr/>
          <p:nvPr/>
        </p:nvSpPr>
        <p:spPr>
          <a:xfrm>
            <a:off x="4269850" y="1616916"/>
            <a:ext cx="604300" cy="185534"/>
          </a:xfrm>
          <a:prstGeom prst="triangle">
            <a:avLst>
              <a:gd name="adj" fmla="val 50000"/>
            </a:avLst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" name="Google Shape;18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55950" y="1913243"/>
            <a:ext cx="2832100" cy="5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13" descr="Immagine che contiene testo, Carattere, logo, Elementi grafici&#10;&#10;Descrizione generata automaticamente"/>
          <p:cNvPicPr preferRelativeResize="0"/>
          <p:nvPr/>
        </p:nvPicPr>
        <p:blipFill rotWithShape="1">
          <a:blip r:embed="rId4">
            <a:alphaModFix/>
          </a:blip>
          <a:srcRect l="14489" t="11479" r="14345" b="9713"/>
          <a:stretch/>
        </p:blipFill>
        <p:spPr>
          <a:xfrm>
            <a:off x="3802711" y="4499912"/>
            <a:ext cx="1538578" cy="4075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Diapositiva titolo">
  <p:cSld name="2_Diapositiva titolo">
    <p:bg>
      <p:bgPr>
        <a:solidFill>
          <a:schemeClr val="lt1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4"/>
          <p:cNvSpPr txBox="1">
            <a:spLocks noGrp="1"/>
          </p:cNvSpPr>
          <p:nvPr>
            <p:ph type="subTitle" idx="1"/>
          </p:nvPr>
        </p:nvSpPr>
        <p:spPr>
          <a:xfrm>
            <a:off x="699707" y="1126492"/>
            <a:ext cx="7796720" cy="401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2400"/>
              <a:buNone/>
              <a:defRPr sz="2400"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2" name="Google Shape;22;p14"/>
          <p:cNvSpPr/>
          <p:nvPr/>
        </p:nvSpPr>
        <p:spPr>
          <a:xfrm>
            <a:off x="-55962" y="4912525"/>
            <a:ext cx="9255900" cy="252000"/>
          </a:xfrm>
          <a:prstGeom prst="rect">
            <a:avLst/>
          </a:prstGeom>
          <a:solidFill>
            <a:srgbClr val="976A9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" name="Google Shape;23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25183" y="4956790"/>
            <a:ext cx="831424" cy="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14"/>
          <p:cNvSpPr/>
          <p:nvPr/>
        </p:nvSpPr>
        <p:spPr>
          <a:xfrm>
            <a:off x="3554519" y="4930799"/>
            <a:ext cx="103633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938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Powered by</a:t>
            </a:r>
            <a:endParaRPr/>
          </a:p>
        </p:txBody>
      </p:sp>
      <p:pic>
        <p:nvPicPr>
          <p:cNvPr id="25" name="Google Shape;25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44568" y="272398"/>
            <a:ext cx="1654865" cy="3116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14"/>
          <p:cNvPicPr preferRelativeResize="0"/>
          <p:nvPr/>
        </p:nvPicPr>
        <p:blipFill rotWithShape="1">
          <a:blip r:embed="rId4">
            <a:alphaModFix/>
          </a:blip>
          <a:srcRect b="86286"/>
          <a:stretch/>
        </p:blipFill>
        <p:spPr>
          <a:xfrm>
            <a:off x="-85481" y="-33115"/>
            <a:ext cx="9314963" cy="252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27;p14" descr="Immagine che contiene fiore, pianta, grafica vettoriale&#10;&#10;Descrizione generata automaticamente"/>
          <p:cNvPicPr preferRelativeResize="0"/>
          <p:nvPr/>
        </p:nvPicPr>
        <p:blipFill rotWithShape="1">
          <a:blip r:embed="rId5">
            <a:alphaModFix/>
          </a:blip>
          <a:srcRect l="13220"/>
          <a:stretch/>
        </p:blipFill>
        <p:spPr>
          <a:xfrm>
            <a:off x="4304525" y="551929"/>
            <a:ext cx="534951" cy="434879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14">
            <a:hlinkClick r:id="rId6" action="ppaction://hlinksldjump"/>
          </p:cNvPr>
          <p:cNvSpPr/>
          <p:nvPr/>
        </p:nvSpPr>
        <p:spPr>
          <a:xfrm>
            <a:off x="-2800" y="3621002"/>
            <a:ext cx="2252100" cy="999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14">
            <a:hlinkClick r:id="rId7" action="ppaction://hlinksldjump"/>
          </p:cNvPr>
          <p:cNvSpPr/>
          <p:nvPr/>
        </p:nvSpPr>
        <p:spPr>
          <a:xfrm>
            <a:off x="2293680" y="3621012"/>
            <a:ext cx="2252100" cy="1221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14"/>
          <p:cNvSpPr/>
          <p:nvPr/>
        </p:nvSpPr>
        <p:spPr>
          <a:xfrm>
            <a:off x="4590218" y="3621012"/>
            <a:ext cx="2252100" cy="1093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14"/>
          <p:cNvSpPr/>
          <p:nvPr/>
        </p:nvSpPr>
        <p:spPr>
          <a:xfrm>
            <a:off x="6902500" y="3621000"/>
            <a:ext cx="2241600" cy="1093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14">
            <a:hlinkClick r:id="rId6" action="ppaction://hlinksldjump"/>
          </p:cNvPr>
          <p:cNvSpPr/>
          <p:nvPr/>
        </p:nvSpPr>
        <p:spPr>
          <a:xfrm>
            <a:off x="-18600" y="4541776"/>
            <a:ext cx="2268000" cy="393600"/>
          </a:xfrm>
          <a:prstGeom prst="rect">
            <a:avLst/>
          </a:prstGeom>
          <a:solidFill>
            <a:srgbClr val="3C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14"/>
          <p:cNvSpPr txBox="1"/>
          <p:nvPr/>
        </p:nvSpPr>
        <p:spPr>
          <a:xfrm>
            <a:off x="286395" y="4713050"/>
            <a:ext cx="1636800" cy="2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b="1" i="0" u="none" strike="noStrike" cap="none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Messaggi chiave</a:t>
            </a:r>
            <a:endParaRPr sz="1200" b="1" i="0" u="none" strike="noStrike" cap="none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endParaRPr sz="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14"/>
          <p:cNvSpPr/>
          <p:nvPr/>
        </p:nvSpPr>
        <p:spPr>
          <a:xfrm>
            <a:off x="2285833" y="4541776"/>
            <a:ext cx="2268000" cy="393600"/>
          </a:xfrm>
          <a:prstGeom prst="rect">
            <a:avLst/>
          </a:prstGeom>
          <a:solidFill>
            <a:srgbClr val="3C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14"/>
          <p:cNvSpPr txBox="1"/>
          <p:nvPr/>
        </p:nvSpPr>
        <p:spPr>
          <a:xfrm>
            <a:off x="2293684" y="4604175"/>
            <a:ext cx="2252100" cy="268800"/>
          </a:xfrm>
          <a:prstGeom prst="rect">
            <a:avLst/>
          </a:prstGeom>
          <a:solidFill>
            <a:srgbClr val="3C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Background &amp; methods</a:t>
            </a:r>
            <a:endParaRPr sz="600" b="1" i="0" u="none" strike="noStrike" cap="none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6" name="Google Shape;36;p14"/>
          <p:cNvSpPr/>
          <p:nvPr/>
        </p:nvSpPr>
        <p:spPr>
          <a:xfrm>
            <a:off x="4590215" y="4541776"/>
            <a:ext cx="2268000" cy="393600"/>
          </a:xfrm>
          <a:prstGeom prst="rect">
            <a:avLst/>
          </a:prstGeom>
          <a:solidFill>
            <a:srgbClr val="3C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4"/>
          <p:cNvSpPr txBox="1"/>
          <p:nvPr/>
        </p:nvSpPr>
        <p:spPr>
          <a:xfrm>
            <a:off x="4598067" y="4604175"/>
            <a:ext cx="2252100" cy="2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Results</a:t>
            </a:r>
            <a:endParaRPr sz="600" b="1" i="0" u="none" strike="noStrike" cap="none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8" name="Google Shape;38;p14"/>
          <p:cNvSpPr/>
          <p:nvPr/>
        </p:nvSpPr>
        <p:spPr>
          <a:xfrm>
            <a:off x="6894598" y="4541776"/>
            <a:ext cx="2268000" cy="393600"/>
          </a:xfrm>
          <a:prstGeom prst="rect">
            <a:avLst/>
          </a:prstGeom>
          <a:solidFill>
            <a:srgbClr val="3C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14"/>
          <p:cNvSpPr txBox="1"/>
          <p:nvPr/>
        </p:nvSpPr>
        <p:spPr>
          <a:xfrm>
            <a:off x="6902449" y="4604175"/>
            <a:ext cx="2252100" cy="2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Conclusions</a:t>
            </a:r>
            <a:endParaRPr sz="600" b="1" i="0" u="none" strike="noStrike" cap="none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40" name="Google Shape;40;p14">
            <a:hlinkClick r:id="rId6" action="ppaction://hlinksldjump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89201" y="3208725"/>
            <a:ext cx="1803800" cy="1260250"/>
          </a:xfrm>
          <a:prstGeom prst="rect">
            <a:avLst/>
          </a:prstGeom>
          <a:noFill/>
          <a:ln>
            <a:noFill/>
          </a:ln>
          <a:effectLst>
            <a:outerShdw blurRad="257175" dist="9525" dir="19560000" algn="bl" rotWithShape="0">
              <a:srgbClr val="80296F">
                <a:alpha val="13330"/>
              </a:srgbClr>
            </a:outerShdw>
          </a:effectLst>
        </p:spPr>
      </p:pic>
      <p:pic>
        <p:nvPicPr>
          <p:cNvPr id="41" name="Google Shape;41;p1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441275" y="3227957"/>
            <a:ext cx="1309350" cy="1221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1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035950" y="3115299"/>
            <a:ext cx="1418825" cy="1260250"/>
          </a:xfrm>
          <a:prstGeom prst="rect">
            <a:avLst/>
          </a:prstGeom>
          <a:noFill/>
          <a:ln>
            <a:noFill/>
          </a:ln>
          <a:effectLst>
            <a:outerShdw blurRad="257175" dist="9525" dir="19560000" algn="bl" rotWithShape="0">
              <a:srgbClr val="80296F">
                <a:alpha val="13330"/>
              </a:srgbClr>
            </a:outerShdw>
          </a:effectLst>
        </p:spPr>
      </p:pic>
      <p:pic>
        <p:nvPicPr>
          <p:cNvPr id="43" name="Google Shape;43;p1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790087" y="3288787"/>
            <a:ext cx="1259375" cy="1061675"/>
          </a:xfrm>
          <a:prstGeom prst="rect">
            <a:avLst/>
          </a:prstGeom>
          <a:noFill/>
          <a:ln>
            <a:noFill/>
          </a:ln>
          <a:effectLst>
            <a:outerShdw blurRad="257175" dist="9525" dir="19560000" algn="bl" rotWithShape="0">
              <a:srgbClr val="80296F">
                <a:alpha val="13330"/>
              </a:srgbClr>
            </a:outerShdw>
          </a:effec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olo e contenuto" type="obj">
  <p:cSld name="OBJEC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15"/>
          <p:cNvPicPr preferRelativeResize="0"/>
          <p:nvPr/>
        </p:nvPicPr>
        <p:blipFill rotWithShape="1">
          <a:blip r:embed="rId2">
            <a:alphaModFix/>
          </a:blip>
          <a:srcRect b="86286"/>
          <a:stretch/>
        </p:blipFill>
        <p:spPr>
          <a:xfrm>
            <a:off x="-48325" y="4874000"/>
            <a:ext cx="9240202" cy="297400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15"/>
          <p:cNvSpPr txBox="1">
            <a:spLocks noGrp="1"/>
          </p:cNvSpPr>
          <p:nvPr>
            <p:ph type="body" idx="1"/>
          </p:nvPr>
        </p:nvSpPr>
        <p:spPr>
          <a:xfrm>
            <a:off x="1838738" y="1369218"/>
            <a:ext cx="6676611" cy="3263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A31944"/>
              </a:buClr>
              <a:buSzPts val="2000"/>
              <a:buChar char="▪"/>
              <a:defRPr sz="20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3655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700"/>
              <a:buChar char="▪"/>
              <a:defRPr sz="17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400"/>
              <a:buChar char="▪"/>
              <a:defRPr sz="14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100"/>
              <a:buChar char="•"/>
              <a:defRPr sz="11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15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8" name="Google Shape;48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25183" y="4956790"/>
            <a:ext cx="831424" cy="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15"/>
          <p:cNvSpPr/>
          <p:nvPr/>
        </p:nvSpPr>
        <p:spPr>
          <a:xfrm>
            <a:off x="3554519" y="4930799"/>
            <a:ext cx="10362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938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Powered by</a:t>
            </a:r>
            <a:endParaRPr/>
          </a:p>
        </p:txBody>
      </p:sp>
      <p:pic>
        <p:nvPicPr>
          <p:cNvPr id="50" name="Google Shape;50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23328" y="75599"/>
            <a:ext cx="897344" cy="176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15" descr="Immagine che contiene fiore, pianta, grafica vettoriale&#10;&#10;Descrizione generata automaticamente"/>
          <p:cNvPicPr preferRelativeResize="0"/>
          <p:nvPr/>
        </p:nvPicPr>
        <p:blipFill rotWithShape="1">
          <a:blip r:embed="rId5">
            <a:alphaModFix/>
          </a:blip>
          <a:srcRect l="13220"/>
          <a:stretch/>
        </p:blipFill>
        <p:spPr>
          <a:xfrm rot="10627745">
            <a:off x="12372" y="15383"/>
            <a:ext cx="627021" cy="509725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15"/>
          <p:cNvSpPr/>
          <p:nvPr/>
        </p:nvSpPr>
        <p:spPr>
          <a:xfrm>
            <a:off x="0" y="685800"/>
            <a:ext cx="1659600" cy="4203000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15"/>
          <p:cNvSpPr/>
          <p:nvPr/>
        </p:nvSpPr>
        <p:spPr>
          <a:xfrm>
            <a:off x="-7050" y="2075750"/>
            <a:ext cx="1673700" cy="126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4" name="Google Shape;54;p15">
            <a:hlinkClick r:id="rId6" action="ppaction://hlinksldjump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12043" y="2209625"/>
            <a:ext cx="1435532" cy="1002950"/>
          </a:xfrm>
          <a:prstGeom prst="rect">
            <a:avLst/>
          </a:prstGeom>
          <a:noFill/>
          <a:ln>
            <a:noFill/>
          </a:ln>
          <a:effectLst>
            <a:outerShdw blurRad="257175" dist="9525" dir="19560000" algn="bl" rotWithShape="0">
              <a:srgbClr val="80296F">
                <a:alpha val="13330"/>
              </a:srgbClr>
            </a:outerShdw>
          </a:effec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olo e contenuto">
  <p:cSld name="3_Titolo e contenuto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16"/>
          <p:cNvPicPr preferRelativeResize="0"/>
          <p:nvPr/>
        </p:nvPicPr>
        <p:blipFill rotWithShape="1">
          <a:blip r:embed="rId2">
            <a:alphaModFix/>
          </a:blip>
          <a:srcRect b="86286"/>
          <a:stretch/>
        </p:blipFill>
        <p:spPr>
          <a:xfrm>
            <a:off x="-68450" y="4891500"/>
            <a:ext cx="9320701" cy="29830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6"/>
          <p:cNvSpPr txBox="1">
            <a:spLocks noGrp="1"/>
          </p:cNvSpPr>
          <p:nvPr>
            <p:ph type="body" idx="1"/>
          </p:nvPr>
        </p:nvSpPr>
        <p:spPr>
          <a:xfrm>
            <a:off x="1838738" y="1369218"/>
            <a:ext cx="6676611" cy="3263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A31944"/>
              </a:buClr>
              <a:buSzPts val="2000"/>
              <a:buChar char="▪"/>
              <a:defRPr sz="20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3655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700"/>
              <a:buChar char="▪"/>
              <a:defRPr sz="17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400"/>
              <a:buChar char="▪"/>
              <a:defRPr sz="14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100"/>
              <a:buChar char="•"/>
              <a:defRPr sz="11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16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59" name="Google Shape;59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25183" y="4956790"/>
            <a:ext cx="831424" cy="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6"/>
          <p:cNvSpPr/>
          <p:nvPr/>
        </p:nvSpPr>
        <p:spPr>
          <a:xfrm>
            <a:off x="3554519" y="4930799"/>
            <a:ext cx="103633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938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Powered by</a:t>
            </a:r>
            <a:endParaRPr/>
          </a:p>
        </p:txBody>
      </p:sp>
      <p:pic>
        <p:nvPicPr>
          <p:cNvPr id="61" name="Google Shape;61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23328" y="75599"/>
            <a:ext cx="897344" cy="176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6" descr="Immagine che contiene fiore, pianta, grafica vettoriale&#10;&#10;Descrizione generata automaticamente"/>
          <p:cNvPicPr preferRelativeResize="0"/>
          <p:nvPr/>
        </p:nvPicPr>
        <p:blipFill rotWithShape="1">
          <a:blip r:embed="rId5">
            <a:alphaModFix/>
          </a:blip>
          <a:srcRect l="13220"/>
          <a:stretch/>
        </p:blipFill>
        <p:spPr>
          <a:xfrm rot="10627745">
            <a:off x="12372" y="15383"/>
            <a:ext cx="627021" cy="509725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6"/>
          <p:cNvSpPr/>
          <p:nvPr/>
        </p:nvSpPr>
        <p:spPr>
          <a:xfrm>
            <a:off x="0" y="685800"/>
            <a:ext cx="1659600" cy="4202956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6"/>
          <p:cNvSpPr/>
          <p:nvPr/>
        </p:nvSpPr>
        <p:spPr>
          <a:xfrm>
            <a:off x="-7050" y="2075750"/>
            <a:ext cx="1673700" cy="126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5" name="Google Shape;65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1401" y="2159800"/>
            <a:ext cx="1192100" cy="11124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olo e contenuto">
  <p:cSld name="4_Titolo e contenuto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7"/>
          <p:cNvPicPr preferRelativeResize="0"/>
          <p:nvPr/>
        </p:nvPicPr>
        <p:blipFill rotWithShape="1">
          <a:blip r:embed="rId2">
            <a:alphaModFix/>
          </a:blip>
          <a:srcRect b="86286"/>
          <a:stretch/>
        </p:blipFill>
        <p:spPr>
          <a:xfrm>
            <a:off x="-68450" y="4891500"/>
            <a:ext cx="9290527" cy="29830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7"/>
          <p:cNvSpPr txBox="1">
            <a:spLocks noGrp="1"/>
          </p:cNvSpPr>
          <p:nvPr>
            <p:ph type="body" idx="1"/>
          </p:nvPr>
        </p:nvSpPr>
        <p:spPr>
          <a:xfrm>
            <a:off x="1838738" y="1369218"/>
            <a:ext cx="6676611" cy="3263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A31944"/>
              </a:buClr>
              <a:buSzPts val="2000"/>
              <a:buChar char="▪"/>
              <a:defRPr sz="20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3655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700"/>
              <a:buChar char="▪"/>
              <a:defRPr sz="17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400"/>
              <a:buChar char="▪"/>
              <a:defRPr sz="14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100"/>
              <a:buChar char="•"/>
              <a:defRPr sz="11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70" name="Google Shape;70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25183" y="4956790"/>
            <a:ext cx="831424" cy="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7"/>
          <p:cNvSpPr/>
          <p:nvPr/>
        </p:nvSpPr>
        <p:spPr>
          <a:xfrm>
            <a:off x="3554519" y="4930799"/>
            <a:ext cx="103633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938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Powered by</a:t>
            </a:r>
            <a:endParaRPr/>
          </a:p>
        </p:txBody>
      </p:sp>
      <p:pic>
        <p:nvPicPr>
          <p:cNvPr id="72" name="Google Shape;72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23328" y="75599"/>
            <a:ext cx="897344" cy="176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7" descr="Immagine che contiene fiore, pianta, grafica vettoriale&#10;&#10;Descrizione generata automaticamente"/>
          <p:cNvPicPr preferRelativeResize="0"/>
          <p:nvPr/>
        </p:nvPicPr>
        <p:blipFill rotWithShape="1">
          <a:blip r:embed="rId5">
            <a:alphaModFix/>
          </a:blip>
          <a:srcRect l="13220"/>
          <a:stretch/>
        </p:blipFill>
        <p:spPr>
          <a:xfrm rot="10627745">
            <a:off x="12372" y="15383"/>
            <a:ext cx="627021" cy="509725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7"/>
          <p:cNvSpPr/>
          <p:nvPr/>
        </p:nvSpPr>
        <p:spPr>
          <a:xfrm>
            <a:off x="0" y="685800"/>
            <a:ext cx="1659600" cy="4202956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17"/>
          <p:cNvSpPr/>
          <p:nvPr/>
        </p:nvSpPr>
        <p:spPr>
          <a:xfrm>
            <a:off x="-7050" y="2075750"/>
            <a:ext cx="1673700" cy="126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6" name="Google Shape;76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8826" y="2075750"/>
            <a:ext cx="1364166" cy="1211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olo e contenuto">
  <p:cSld name="2_Titolo e contenuto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8"/>
          <p:cNvSpPr/>
          <p:nvPr/>
        </p:nvSpPr>
        <p:spPr>
          <a:xfrm>
            <a:off x="0" y="685800"/>
            <a:ext cx="1659600" cy="4202956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9" name="Google Shape;79;p18"/>
          <p:cNvPicPr preferRelativeResize="0"/>
          <p:nvPr/>
        </p:nvPicPr>
        <p:blipFill rotWithShape="1">
          <a:blip r:embed="rId2">
            <a:alphaModFix/>
          </a:blip>
          <a:srcRect b="86286"/>
          <a:stretch/>
        </p:blipFill>
        <p:spPr>
          <a:xfrm>
            <a:off x="-68450" y="4891500"/>
            <a:ext cx="9290527" cy="29830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8"/>
          <p:cNvSpPr txBox="1">
            <a:spLocks noGrp="1"/>
          </p:cNvSpPr>
          <p:nvPr>
            <p:ph type="body" idx="1"/>
          </p:nvPr>
        </p:nvSpPr>
        <p:spPr>
          <a:xfrm>
            <a:off x="1838738" y="1369218"/>
            <a:ext cx="6676611" cy="3263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A31944"/>
              </a:buClr>
              <a:buSzPts val="2000"/>
              <a:buChar char="▪"/>
              <a:defRPr sz="20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3655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700"/>
              <a:buChar char="▪"/>
              <a:defRPr sz="17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400"/>
              <a:buChar char="▪"/>
              <a:defRPr sz="14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100"/>
              <a:buChar char="•"/>
              <a:defRPr sz="11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8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82" name="Google Shape;82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25183" y="4956790"/>
            <a:ext cx="831424" cy="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8"/>
          <p:cNvSpPr/>
          <p:nvPr/>
        </p:nvSpPr>
        <p:spPr>
          <a:xfrm>
            <a:off x="3554519" y="4930799"/>
            <a:ext cx="103633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938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Powered by</a:t>
            </a:r>
            <a:endParaRPr/>
          </a:p>
        </p:txBody>
      </p:sp>
      <p:pic>
        <p:nvPicPr>
          <p:cNvPr id="84" name="Google Shape;84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23328" y="75599"/>
            <a:ext cx="897344" cy="176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8" descr="Immagine che contiene fiore, pianta, grafica vettoriale&#10;&#10;Descrizione generata automaticamente"/>
          <p:cNvPicPr preferRelativeResize="0"/>
          <p:nvPr/>
        </p:nvPicPr>
        <p:blipFill rotWithShape="1">
          <a:blip r:embed="rId5">
            <a:alphaModFix/>
          </a:blip>
          <a:srcRect l="13220"/>
          <a:stretch/>
        </p:blipFill>
        <p:spPr>
          <a:xfrm rot="10627745">
            <a:off x="12372" y="15383"/>
            <a:ext cx="627021" cy="509725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8"/>
          <p:cNvSpPr/>
          <p:nvPr/>
        </p:nvSpPr>
        <p:spPr>
          <a:xfrm>
            <a:off x="-7050" y="2075750"/>
            <a:ext cx="1673700" cy="126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7" name="Google Shape;87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92161" y="2178474"/>
            <a:ext cx="1275275" cy="1075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>
  <p:cSld name="Titolo e contenuto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20"/>
          <p:cNvPicPr preferRelativeResize="0"/>
          <p:nvPr/>
        </p:nvPicPr>
        <p:blipFill rotWithShape="1">
          <a:blip r:embed="rId2">
            <a:alphaModFix/>
          </a:blip>
          <a:srcRect b="86286"/>
          <a:stretch/>
        </p:blipFill>
        <p:spPr>
          <a:xfrm>
            <a:off x="-85481" y="4891499"/>
            <a:ext cx="9314963" cy="252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25183" y="4956790"/>
            <a:ext cx="831424" cy="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20"/>
          <p:cNvSpPr/>
          <p:nvPr/>
        </p:nvSpPr>
        <p:spPr>
          <a:xfrm>
            <a:off x="3554519" y="4930799"/>
            <a:ext cx="103633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938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Powered by</a:t>
            </a:r>
            <a:endParaRPr/>
          </a:p>
        </p:txBody>
      </p:sp>
      <p:pic>
        <p:nvPicPr>
          <p:cNvPr id="93" name="Google Shape;93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23328" y="75599"/>
            <a:ext cx="897344" cy="176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20" descr="Immagine che contiene fiore, pianta, grafica vettoriale&#10;&#10;Descrizione generata automaticamente"/>
          <p:cNvPicPr preferRelativeResize="0"/>
          <p:nvPr/>
        </p:nvPicPr>
        <p:blipFill rotWithShape="1">
          <a:blip r:embed="rId5">
            <a:alphaModFix/>
          </a:blip>
          <a:srcRect l="13220"/>
          <a:stretch/>
        </p:blipFill>
        <p:spPr>
          <a:xfrm rot="10627745">
            <a:off x="12372" y="15383"/>
            <a:ext cx="627021" cy="509725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20">
            <a:hlinkClick r:id="rId6" action="ppaction://hlinksldjump"/>
          </p:cNvPr>
          <p:cNvSpPr/>
          <p:nvPr/>
        </p:nvSpPr>
        <p:spPr>
          <a:xfrm>
            <a:off x="-2796" y="3333055"/>
            <a:ext cx="2252100" cy="12027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57175" dist="9525" dir="19560000" algn="bl" rotWithShape="0">
              <a:srgbClr val="80296F">
                <a:alpha val="1333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20">
            <a:hlinkClick r:id="rId7" action="ppaction://hlinksldjump"/>
          </p:cNvPr>
          <p:cNvSpPr/>
          <p:nvPr/>
        </p:nvSpPr>
        <p:spPr>
          <a:xfrm>
            <a:off x="2293684" y="3333067"/>
            <a:ext cx="2252100" cy="14694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57175" dist="9525" dir="19560000" algn="bl" rotWithShape="0">
              <a:srgbClr val="80296F">
                <a:alpha val="1333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20"/>
          <p:cNvSpPr/>
          <p:nvPr/>
        </p:nvSpPr>
        <p:spPr>
          <a:xfrm>
            <a:off x="4590222" y="3333067"/>
            <a:ext cx="2252100" cy="13152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57175" dist="9525" dir="19560000" algn="bl" rotWithShape="0">
              <a:srgbClr val="80296F">
                <a:alpha val="1333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20"/>
          <p:cNvSpPr/>
          <p:nvPr/>
        </p:nvSpPr>
        <p:spPr>
          <a:xfrm>
            <a:off x="6902504" y="3333067"/>
            <a:ext cx="2252100" cy="13152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57175" dist="9525" dir="19560000" algn="bl" rotWithShape="0">
              <a:srgbClr val="80296F">
                <a:alpha val="1333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9" name="Google Shape;99;p20">
            <a:hlinkClick r:id="rId6" action="ppaction://hlinksldjump"/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64898" y="3516853"/>
            <a:ext cx="879805" cy="8712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0">
            <a:hlinkClick r:id="rId7" action="ppaction://hlinksldjump"/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904675" y="3387629"/>
            <a:ext cx="1013239" cy="10033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20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418217" y="3515366"/>
            <a:ext cx="808613" cy="800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0"/>
          <p:cNvPicPr preferRelativeResize="0"/>
          <p:nvPr/>
        </p:nvPicPr>
        <p:blipFill rotWithShape="1">
          <a:blip r:embed="rId11">
            <a:alphaModFix/>
          </a:blip>
          <a:srcRect t="-4833"/>
          <a:stretch/>
        </p:blipFill>
        <p:spPr>
          <a:xfrm>
            <a:off x="7588596" y="3498800"/>
            <a:ext cx="879805" cy="871222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0">
            <a:hlinkClick r:id="rId6" action="ppaction://hlinksldjump"/>
          </p:cNvPr>
          <p:cNvSpPr/>
          <p:nvPr/>
        </p:nvSpPr>
        <p:spPr>
          <a:xfrm>
            <a:off x="-18600" y="4501458"/>
            <a:ext cx="2268000" cy="393600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20"/>
          <p:cNvSpPr txBox="1"/>
          <p:nvPr/>
        </p:nvSpPr>
        <p:spPr>
          <a:xfrm>
            <a:off x="286395" y="4672732"/>
            <a:ext cx="1636800" cy="2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b="1" i="0" u="none" strike="noStrike" cap="none">
                <a:solidFill>
                  <a:srgbClr val="976A98"/>
                </a:solidFill>
                <a:latin typeface="Comfortaa"/>
                <a:ea typeface="Comfortaa"/>
                <a:cs typeface="Comfortaa"/>
                <a:sym typeface="Comfortaa"/>
              </a:rPr>
              <a:t>Messaggi chiave</a:t>
            </a:r>
            <a:endParaRPr sz="1200" b="1" i="0" u="none" strike="noStrike" cap="none">
              <a:solidFill>
                <a:srgbClr val="976A98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endParaRPr sz="600" b="0" i="0" u="none" strike="noStrike" cap="none">
              <a:solidFill>
                <a:srgbClr val="976A9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20"/>
          <p:cNvSpPr/>
          <p:nvPr/>
        </p:nvSpPr>
        <p:spPr>
          <a:xfrm>
            <a:off x="2285833" y="4501458"/>
            <a:ext cx="2268000" cy="393600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20"/>
          <p:cNvSpPr txBox="1"/>
          <p:nvPr/>
        </p:nvSpPr>
        <p:spPr>
          <a:xfrm>
            <a:off x="2293684" y="4563857"/>
            <a:ext cx="2252100" cy="2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976A98"/>
                </a:solidFill>
                <a:latin typeface="Comfortaa"/>
                <a:ea typeface="Comfortaa"/>
                <a:cs typeface="Comfortaa"/>
                <a:sym typeface="Comfortaa"/>
              </a:rPr>
              <a:t>Background &amp; methods</a:t>
            </a:r>
            <a:endParaRPr sz="600" b="1" i="0" u="none" strike="noStrike" cap="none">
              <a:solidFill>
                <a:srgbClr val="976A98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07" name="Google Shape;107;p20"/>
          <p:cNvSpPr/>
          <p:nvPr/>
        </p:nvSpPr>
        <p:spPr>
          <a:xfrm>
            <a:off x="4590215" y="4501458"/>
            <a:ext cx="2268000" cy="393600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20"/>
          <p:cNvSpPr txBox="1"/>
          <p:nvPr/>
        </p:nvSpPr>
        <p:spPr>
          <a:xfrm>
            <a:off x="4598067" y="4563857"/>
            <a:ext cx="2252100" cy="2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976A98"/>
                </a:solidFill>
                <a:latin typeface="Comfortaa"/>
                <a:ea typeface="Comfortaa"/>
                <a:cs typeface="Comfortaa"/>
                <a:sym typeface="Comfortaa"/>
              </a:rPr>
              <a:t>Results</a:t>
            </a:r>
            <a:endParaRPr sz="600" b="1" i="0" u="none" strike="noStrike" cap="none">
              <a:solidFill>
                <a:srgbClr val="976A98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09" name="Google Shape;109;p20"/>
          <p:cNvSpPr/>
          <p:nvPr/>
        </p:nvSpPr>
        <p:spPr>
          <a:xfrm>
            <a:off x="6894598" y="4501458"/>
            <a:ext cx="2268000" cy="393600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20"/>
          <p:cNvSpPr txBox="1"/>
          <p:nvPr/>
        </p:nvSpPr>
        <p:spPr>
          <a:xfrm>
            <a:off x="6902449" y="4563857"/>
            <a:ext cx="2252100" cy="2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976A98"/>
                </a:solidFill>
                <a:latin typeface="Comfortaa"/>
                <a:ea typeface="Comfortaa"/>
                <a:cs typeface="Comfortaa"/>
                <a:sym typeface="Comfortaa"/>
              </a:rPr>
              <a:t>Conclusions</a:t>
            </a:r>
            <a:endParaRPr sz="600" b="1" i="0" u="none" strike="noStrike" cap="none">
              <a:solidFill>
                <a:srgbClr val="976A98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0376AF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6550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0376AF"/>
              </a:buClr>
              <a:buSzPts val="1700"/>
              <a:buFont typeface="Noto Sans Symbols"/>
              <a:buChar char="▪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0376AF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12"/>
          <p:cNvSpPr txBox="1">
            <a:spLocks noGrp="1"/>
          </p:cNvSpPr>
          <p:nvPr>
            <p:ph type="title"/>
          </p:nvPr>
        </p:nvSpPr>
        <p:spPr>
          <a:xfrm>
            <a:off x="628650" y="510776"/>
            <a:ext cx="7886700" cy="75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"/>
          <p:cNvSpPr txBox="1">
            <a:spLocks noGrp="1"/>
          </p:cNvSpPr>
          <p:nvPr>
            <p:ph type="subTitle" idx="1"/>
          </p:nvPr>
        </p:nvSpPr>
        <p:spPr>
          <a:xfrm>
            <a:off x="487028" y="1820333"/>
            <a:ext cx="8160000" cy="424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 sz="2200" b="1" dirty="0"/>
              <a:t>Imlunestrant with or without abemaciclib in advanced breast cancer</a:t>
            </a:r>
            <a:endParaRPr sz="2200" b="1" dirty="0"/>
          </a:p>
        </p:txBody>
      </p:sp>
      <p:sp>
        <p:nvSpPr>
          <p:cNvPr id="120" name="Google Shape;120;p2"/>
          <p:cNvSpPr/>
          <p:nvPr/>
        </p:nvSpPr>
        <p:spPr>
          <a:xfrm>
            <a:off x="487004" y="2245091"/>
            <a:ext cx="8160000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Jhaveri KL, Neven P,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Casalnuovo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ML, et al.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 Engl J Med 2024 Dec 11.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Epub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ahead of print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"/>
          <p:cNvSpPr txBox="1">
            <a:spLocks noGrp="1"/>
          </p:cNvSpPr>
          <p:nvPr>
            <p:ph type="body" idx="1"/>
          </p:nvPr>
        </p:nvSpPr>
        <p:spPr>
          <a:xfrm>
            <a:off x="1838738" y="1155570"/>
            <a:ext cx="6886518" cy="3670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indent="-285750"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it-IT" sz="1600" dirty="0"/>
              <a:t>EMBER-3 è uno studio randomizzato, in aperto, di fase III, volto a valutare l’efficacia di imlunestrant – in monoterapia e in combinazione con abemaciclib – in pazienti con carcinoma mammario (BC) avanzato ER+/HER2- con recidiva/progressione della malattia durante o dopo trattamento con un inibitore delle aromatasi ± un inibitore CDK4/6 (CDK4/6i). Si presentano in questa sede i risultati dell’analisi primaria.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it-IT" sz="1600" dirty="0"/>
              <a:t>È stato arruolato un totale di 874 pazienti (imlunestrant, </a:t>
            </a:r>
            <a:r>
              <a:rPr lang="it-IT" sz="1600" dirty="0" err="1"/>
              <a:t>n</a:t>
            </a:r>
            <a:r>
              <a:rPr lang="it-IT" sz="1600" dirty="0"/>
              <a:t> = 331; terapia endocrina [ET] standard, </a:t>
            </a:r>
            <a:r>
              <a:rPr lang="it-IT" sz="1600" dirty="0" err="1"/>
              <a:t>n</a:t>
            </a:r>
            <a:r>
              <a:rPr lang="it-IT" sz="1600" dirty="0"/>
              <a:t> = 330; imlunestrant-abemaciclib, </a:t>
            </a:r>
            <a:r>
              <a:rPr lang="it-IT" sz="1600" dirty="0" err="1"/>
              <a:t>n</a:t>
            </a:r>
            <a:r>
              <a:rPr lang="it-IT" sz="1600" dirty="0"/>
              <a:t> = 213). Nei 256 pazienti con mutazioni di ESR1, la sopravvivenza libera da progressione (PFS) mediana con imlunestrant rispetto all’ET standard è stata di 5,5 vs 3,8 mesi, con un </a:t>
            </a:r>
            <a:r>
              <a:rPr lang="it-IT" sz="1600" i="1" dirty="0"/>
              <a:t>restricted </a:t>
            </a:r>
            <a:r>
              <a:rPr lang="it-IT" sz="1600" i="1" dirty="0" err="1"/>
              <a:t>mean</a:t>
            </a:r>
            <a:r>
              <a:rPr lang="it-IT" sz="1600" i="1" dirty="0"/>
              <a:t> survival time </a:t>
            </a:r>
            <a:r>
              <a:rPr lang="it-IT" sz="1600" dirty="0"/>
              <a:t>a 19,4 mesi di 7,9 vs 5,4 mesi (differenza, 2,6 mesi; IC 95%, 1,2-3,9; </a:t>
            </a:r>
            <a:r>
              <a:rPr lang="it-IT" sz="1600" dirty="0" err="1"/>
              <a:t>p</a:t>
            </a:r>
            <a:r>
              <a:rPr lang="it-IT" sz="1600" dirty="0"/>
              <a:t> &lt;0,001). </a:t>
            </a:r>
          </a:p>
        </p:txBody>
      </p:sp>
      <p:sp>
        <p:nvSpPr>
          <p:cNvPr id="126" name="Google Shape;126;p3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dirty="0"/>
              <a:t>MESSAGGI CHIAVE | 1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"/>
          <p:cNvSpPr txBox="1">
            <a:spLocks noGrp="1"/>
          </p:cNvSpPr>
          <p:nvPr>
            <p:ph type="body" idx="1"/>
          </p:nvPr>
        </p:nvSpPr>
        <p:spPr>
          <a:xfrm>
            <a:off x="1838738" y="1155570"/>
            <a:ext cx="6886518" cy="3670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it-IT" sz="1800" dirty="0"/>
              <a:t>Nella popolazione complessiva, la PFS mediana è risultata pari a 5,6 vs 5,5 mesi, rispettivamente (</a:t>
            </a:r>
            <a:r>
              <a:rPr lang="it-IT" sz="1800" i="1" dirty="0"/>
              <a:t>hazard ratio </a:t>
            </a:r>
            <a:r>
              <a:rPr lang="it-IT" sz="1800" dirty="0"/>
              <a:t>[HR], 0,87; IC 95%, 0,72-1,04; </a:t>
            </a:r>
            <a:r>
              <a:rPr lang="it-IT" sz="1800" dirty="0" err="1"/>
              <a:t>p</a:t>
            </a:r>
            <a:r>
              <a:rPr lang="it-IT" sz="1800" dirty="0"/>
              <a:t> = 0,12). Dal confronto tra i bracci imlunestrant-abemaciclib e imlunestrant in monoterapia, è emersa una PFS di 9,4 vs 5,5 mesi (HR, 0,57; IC 95%, 0,44-0,73; </a:t>
            </a:r>
            <a:r>
              <a:rPr lang="it-IT" sz="1800" dirty="0" err="1"/>
              <a:t>p</a:t>
            </a:r>
            <a:r>
              <a:rPr lang="it-IT" sz="1800" dirty="0"/>
              <a:t> &lt;0,001). L’incidenza di eventi avversi di grado ≥3 è stata del 17,1, 20,7 e 48,6% nei bracci imlunestrant, ET standard e imlunestrant-abemaciclib, rispettivamente.</a:t>
            </a:r>
          </a:p>
          <a:p>
            <a: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it-IT" sz="18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Imlunestrant rispetto alla terapia standard ha prodotto un miglioramento significativo degli esiti di PFS nei pazienti con BC </a:t>
            </a:r>
            <a:r>
              <a:rPr lang="it-IT" sz="1800" i="1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ESR1</a:t>
            </a:r>
            <a:r>
              <a:rPr lang="it-IT" sz="18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-mutato; inoltre, la sua combinazione con abemaciclib è stata associata a un prolungamento significativo della PFS rispetto a imlunestrant da solo in tutti i pazienti, a prescindere dallo stato mutazionale e dal pregresso trattamento con CDK4/6i. Non sono emersi segnali di sicurezza inattesi.</a:t>
            </a:r>
            <a:endParaRPr lang="it-IT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6" name="Google Shape;126;p3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dirty="0"/>
              <a:t>MESSAGGI CHIAVE | 2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813442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4"/>
          <p:cNvSpPr txBox="1">
            <a:spLocks noGrp="1"/>
          </p:cNvSpPr>
          <p:nvPr>
            <p:ph type="body" idx="1"/>
          </p:nvPr>
        </p:nvSpPr>
        <p:spPr>
          <a:xfrm>
            <a:off x="1838738" y="1369218"/>
            <a:ext cx="6676611" cy="3263505"/>
          </a:xfr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/>
            <a:r>
              <a:rPr lang="en-US" dirty="0"/>
              <a:t>Imlunestrant is a next-generation, brain-penetrant, oral selective estrogen-receptor (ER) degrader that delivers continuous ER inhibition, even in cancers with mutations in the gene encoding ER</a:t>
            </a:r>
            <a:r>
              <a:rPr lang="el-GR" dirty="0"/>
              <a:t>α (</a:t>
            </a:r>
            <a:r>
              <a:rPr lang="en-US" i="1" dirty="0"/>
              <a:t>ESR1</a:t>
            </a:r>
            <a:r>
              <a:rPr lang="en-US" dirty="0"/>
              <a:t>).</a:t>
            </a:r>
          </a:p>
        </p:txBody>
      </p:sp>
      <p:sp>
        <p:nvSpPr>
          <p:cNvPr id="133" name="Google Shape;133;p4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dirty="0"/>
              <a:t>BACKGROUND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6"/>
          <p:cNvSpPr txBox="1">
            <a:spLocks noGrp="1"/>
          </p:cNvSpPr>
          <p:nvPr>
            <p:ph type="body" idx="1"/>
          </p:nvPr>
        </p:nvSpPr>
        <p:spPr>
          <a:xfrm>
            <a:off x="1838738" y="1369218"/>
            <a:ext cx="6676611" cy="3405982"/>
          </a:xfrm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342900" indent="-3429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dirty="0"/>
              <a:t>In a phase 3, open-label trial, we enrolled patients with ER-positive, human epidermal growth factor receptor 2 (HER2)-negative advanced breast cancer that recurred or progressed during or after aromatase inhibitor therapy, administered alone or with a cyclin-dependent kinase 4 and 6 (CDK4/6) inhibitor.</a:t>
            </a: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dirty="0"/>
              <a:t>Patients were assigned in a 1:1:1 ratio to receive imlunestrant, standard endocrine monotherapy, or imlunestrant-abemaciclib.</a:t>
            </a: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dirty="0"/>
              <a:t>Primary end points were investigator-assessed progression-free survival with imlunestrant as compared with standard therapy among patients with </a:t>
            </a:r>
            <a:r>
              <a:rPr lang="en-US" i="1" dirty="0"/>
              <a:t>ESR1</a:t>
            </a:r>
            <a:r>
              <a:rPr lang="en-US" dirty="0"/>
              <a:t> mutations and among all patients and with imlunestrant-abemaciclib as compared with imlunestrant among all patients who had undergone randomization concurrently.</a:t>
            </a:r>
          </a:p>
        </p:txBody>
      </p:sp>
      <p:sp>
        <p:nvSpPr>
          <p:cNvPr id="145" name="Google Shape;145;p6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dirty="0"/>
              <a:t>METHODS</a:t>
            </a:r>
            <a:endParaRPr lang="it-IT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7"/>
          <p:cNvSpPr txBox="1">
            <a:spLocks noGrp="1"/>
          </p:cNvSpPr>
          <p:nvPr>
            <p:ph type="body" idx="1"/>
          </p:nvPr>
        </p:nvSpPr>
        <p:spPr>
          <a:xfrm>
            <a:off x="1838738" y="1369218"/>
            <a:ext cx="6864995" cy="3263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Overall, 874 patients underwent randomization, with 331 assigned to imlunestrant, 330 to standard therapy, and 213 to imlunestrant-abemaciclib.</a:t>
            </a:r>
          </a:p>
          <a:p>
            <a: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Among 256 patients with </a:t>
            </a:r>
            <a:r>
              <a:rPr lang="en-US" sz="1800" i="1" dirty="0">
                <a:latin typeface="Calibri"/>
                <a:ea typeface="Calibri"/>
                <a:cs typeface="Calibri"/>
                <a:sym typeface="Calibri"/>
              </a:rPr>
              <a:t>ESR1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mutations, the median progression-free survival was 5.5 months with imlunestrant and 3.8 months with standard therapy.</a:t>
            </a:r>
          </a:p>
          <a:p>
            <a: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The estimated restricted mean survival time at 19.4 months was 7.9 months (95% confidence interval [CI], 6.8 to 9.1) with imlunestrant and 5.4 months (95% CI, 4.6 to 6.2) with standard therapy (difference, 2.6 months; 95% CI, 1.2 to 3.9; p &lt;0.001).</a:t>
            </a:r>
          </a:p>
        </p:txBody>
      </p:sp>
      <p:sp>
        <p:nvSpPr>
          <p:cNvPr id="151" name="Google Shape;151;p7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dirty="0"/>
              <a:t>RESULTS | 1</a:t>
            </a: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7"/>
          <p:cNvSpPr txBox="1">
            <a:spLocks noGrp="1"/>
          </p:cNvSpPr>
          <p:nvPr>
            <p:ph type="body" idx="1"/>
          </p:nvPr>
        </p:nvSpPr>
        <p:spPr>
          <a:xfrm>
            <a:off x="1838738" y="1369218"/>
            <a:ext cx="6864995" cy="3263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In the overall population, the median progression-free survival was 5.6 months with imlunestrant and 5.5 months with standard therapy (hazard ratio for progression or death, 0.87; 95% CI, 0.72 to 1.04; p = 0.12).</a:t>
            </a:r>
          </a:p>
          <a:p>
            <a: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Among 426 patients in the comparison of imlunestrant-abemaciclib with imlunestrant, the median progression-free survival was 9.4 months and 5.5 months, respectively (hazard ratio, 0.57; 95% CI, 0.44 to 0.73; p &lt;0.001).</a:t>
            </a:r>
          </a:p>
          <a:p>
            <a: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The incidence of grade 3 or higher adverse events was 17.1% with imlunestrant, 20.7% with standard therapy, and 48.6% with imlunestrant-abemaciclib.</a:t>
            </a:r>
          </a:p>
        </p:txBody>
      </p:sp>
      <p:sp>
        <p:nvSpPr>
          <p:cNvPr id="151" name="Google Shape;151;p7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dirty="0"/>
              <a:t>RESULTS | 2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393193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9"/>
          <p:cNvSpPr txBox="1">
            <a:spLocks noGrp="1"/>
          </p:cNvSpPr>
          <p:nvPr>
            <p:ph type="body" idx="1"/>
          </p:nvPr>
        </p:nvSpPr>
        <p:spPr>
          <a:xfrm>
            <a:off x="1838738" y="1369218"/>
            <a:ext cx="6676611" cy="3263505"/>
          </a:xfr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indent="-342900"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dirty="0"/>
              <a:t>Among patients with ER-positive, HER2-negative advanced breast cancer, treatment with imlunestrant led to significantly longer progression-free survival than standard therapy among those with ESR1 mutations but not in the overall population.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dirty="0"/>
              <a:t>Imlunestrant-abemaciclib significantly improved progression-free survival as compared with imlunestrant, regardless of ESR1-mutation status.</a:t>
            </a:r>
          </a:p>
        </p:txBody>
      </p:sp>
      <p:sp>
        <p:nvSpPr>
          <p:cNvPr id="163" name="Google Shape;163;p9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dirty="0"/>
              <a:t>CONCLUSIONS</a:t>
            </a:r>
            <a:endParaRPr lang="it-IT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784</Words>
  <Application>Microsoft Macintosh PowerPoint</Application>
  <PresentationFormat>Presentazione su schermo (16:9)</PresentationFormat>
  <Paragraphs>27</Paragraphs>
  <Slides>10</Slides>
  <Notes>10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6" baseType="lpstr">
      <vt:lpstr>Arial</vt:lpstr>
      <vt:lpstr>Calibri</vt:lpstr>
      <vt:lpstr>Comfortaa</vt:lpstr>
      <vt:lpstr>Aptos</vt:lpstr>
      <vt:lpstr>Noto Sans Symbols</vt:lpstr>
      <vt:lpstr>Tema di Office</vt:lpstr>
      <vt:lpstr>Presentazione standard di PowerPoint</vt:lpstr>
      <vt:lpstr>Presentazione standard di PowerPoint</vt:lpstr>
      <vt:lpstr>MESSAGGI CHIAVE | 1</vt:lpstr>
      <vt:lpstr>MESSAGGI CHIAVE | 2</vt:lpstr>
      <vt:lpstr>BACKGROUND</vt:lpstr>
      <vt:lpstr>METHODS</vt:lpstr>
      <vt:lpstr>RESULTS | 1</vt:lpstr>
      <vt:lpstr>RESULTS | 2</vt:lpstr>
      <vt:lpstr>CONCLUSIONS</vt:lpstr>
      <vt:lpstr>Presentazione standard di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BCJS25</dc:title>
  <dc:subject/>
  <dc:creator>Giorgio Mantovani</dc:creator>
  <cp:keywords/>
  <dc:description/>
  <cp:lastModifiedBy>Giorgio Mantovani</cp:lastModifiedBy>
  <cp:revision>14</cp:revision>
  <dcterms:created xsi:type="dcterms:W3CDTF">2019-04-12T11:26:00Z</dcterms:created>
  <dcterms:modified xsi:type="dcterms:W3CDTF">2025-01-07T09:21:53Z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1033-10.2.0.6020</vt:lpwstr>
  </property>
</Properties>
</file>