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59" r:id="rId6"/>
    <p:sldId id="261" r:id="rId7"/>
    <p:sldId id="269" r:id="rId8"/>
    <p:sldId id="262" r:id="rId9"/>
    <p:sldId id="268" r:id="rId10"/>
    <p:sldId id="264" r:id="rId11"/>
    <p:sldId id="266" r:id="rId12"/>
  </p:sldIdLst>
  <p:sldSz cx="9144000" cy="5143500" type="screen16x9"/>
  <p:notesSz cx="6858000" cy="9144000"/>
  <p:embeddedFontLst>
    <p:embeddedFont>
      <p:font typeface="Comfortaa" pitchFamily="2" charset="0"/>
      <p:regular r:id="rId14"/>
      <p:bold r:id="rId15"/>
    </p:embeddedFont>
    <p:embeddedFont>
      <p:font typeface="Noto Sans Symbols" panose="020B05020405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90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F2453739-71AF-7F62-91B6-4661F80F5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>
            <a:extLst>
              <a:ext uri="{FF2B5EF4-FFF2-40B4-BE49-F238E27FC236}">
                <a16:creationId xmlns:a16="http://schemas.microsoft.com/office/drawing/2014/main" id="{BEDA9636-61E0-E172-CD3F-3C67E4B94B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>
            <a:extLst>
              <a:ext uri="{FF2B5EF4-FFF2-40B4-BE49-F238E27FC236}">
                <a16:creationId xmlns:a16="http://schemas.microsoft.com/office/drawing/2014/main" id="{A02D064D-310D-8800-D5BC-AEB2D0B159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4210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F521EDE1-716F-D5A1-0D90-EA83BA0F4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>
            <a:extLst>
              <a:ext uri="{FF2B5EF4-FFF2-40B4-BE49-F238E27FC236}">
                <a16:creationId xmlns:a16="http://schemas.microsoft.com/office/drawing/2014/main" id="{83708D90-20E8-B163-973E-C26C33D69C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>
            <a:extLst>
              <a:ext uri="{FF2B5EF4-FFF2-40B4-BE49-F238E27FC236}">
                <a16:creationId xmlns:a16="http://schemas.microsoft.com/office/drawing/2014/main" id="{961843B9-23D8-1EC5-A4E3-8DCEB6DB21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8656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10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10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 err="1"/>
              <a:t>Camizestrant</a:t>
            </a:r>
            <a:r>
              <a:rPr lang="en-US" dirty="0"/>
              <a:t> at 75 and 150 mg showed a significant benefit in progression-free survival versus fulvestrant.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These results support further development of </a:t>
            </a:r>
            <a:r>
              <a:rPr lang="en-US" dirty="0" err="1"/>
              <a:t>camizestrant</a:t>
            </a:r>
            <a:r>
              <a:rPr lang="en-US" dirty="0"/>
              <a:t> for the treatment of </a:t>
            </a:r>
            <a:r>
              <a:rPr lang="en-US" dirty="0" err="1"/>
              <a:t>oestrogen</a:t>
            </a:r>
            <a:r>
              <a:rPr lang="en-US" dirty="0"/>
              <a:t> receptor-positive, HER2-negative breast cancer.</a:t>
            </a:r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INTERPRETATION</a:t>
            </a:r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185333"/>
            <a:ext cx="8160000" cy="105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 err="1"/>
              <a:t>Camizestrant</a:t>
            </a:r>
            <a:r>
              <a:rPr lang="en-US" sz="2200" b="1" dirty="0"/>
              <a:t>, a next-generation oral SERD, versus fulvestrant in post-menopausal women with </a:t>
            </a:r>
            <a:r>
              <a:rPr lang="en-US" sz="2200" b="1" dirty="0" err="1"/>
              <a:t>oestrogen</a:t>
            </a:r>
            <a:r>
              <a:rPr lang="en-US" sz="2200" b="1" dirty="0"/>
              <a:t> receptor-positive,</a:t>
            </a:r>
            <a:br>
              <a:rPr lang="en-US" sz="2200" b="1" dirty="0"/>
            </a:br>
            <a:r>
              <a:rPr lang="en-US" sz="2200" b="1" dirty="0"/>
              <a:t>HER2-negative advanced breast cancer (SERENA-2): a multi-dose, open-label, </a:t>
            </a:r>
            <a:r>
              <a:rPr lang="en-US" sz="2200" b="1" dirty="0" err="1"/>
              <a:t>randomised</a:t>
            </a:r>
            <a:r>
              <a:rPr lang="en-US" sz="2200" b="1" dirty="0"/>
              <a:t>, phase 2 trial</a:t>
            </a:r>
            <a:endParaRPr sz="2200" b="1" i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600692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Oliveira M,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Pominchuk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Nowecki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Lancet Oncol 2024;25(11):1424-1439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500" dirty="0"/>
              <a:t>SERENA-2 è uno studio multicentrico di fase II, randomizzato, in aperto, di confronto tra </a:t>
            </a:r>
            <a:r>
              <a:rPr lang="it-IT" sz="1500" dirty="0" err="1"/>
              <a:t>camizestrant</a:t>
            </a:r>
            <a:r>
              <a:rPr lang="it-IT" sz="1500" dirty="0"/>
              <a:t> (75, 150 o 300 mg una volta al giorno per via orale) rispetto a fulvestrant (500 mg una volta al mese per via intramuscolare) in pazienti affette da carcinoma mammario (BC) avanzato ER+/HER2- con recidiva o progressione della malattia dopo almeno una linea di terapia endocrina.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500" dirty="0"/>
              <a:t>Nel periodo maggio 2020 - agosto 2021, 240 pazienti sono state randomizzate a ricevere </a:t>
            </a:r>
            <a:r>
              <a:rPr lang="it-IT" sz="1500" dirty="0" err="1"/>
              <a:t>camizestrant</a:t>
            </a:r>
            <a:r>
              <a:rPr lang="it-IT" sz="1500" dirty="0"/>
              <a:t> (75 mg [</a:t>
            </a:r>
            <a:r>
              <a:rPr lang="it-IT" sz="1500" dirty="0" err="1"/>
              <a:t>n</a:t>
            </a:r>
            <a:r>
              <a:rPr lang="it-IT" sz="1500" dirty="0"/>
              <a:t> = 74], 150 mg [</a:t>
            </a:r>
            <a:r>
              <a:rPr lang="it-IT" sz="1500" dirty="0" err="1"/>
              <a:t>n</a:t>
            </a:r>
            <a:r>
              <a:rPr lang="it-IT" sz="1500" dirty="0"/>
              <a:t> = 73], 300 mg [</a:t>
            </a:r>
            <a:r>
              <a:rPr lang="it-IT" sz="1500" dirty="0" err="1"/>
              <a:t>n</a:t>
            </a:r>
            <a:r>
              <a:rPr lang="it-IT" sz="1500" dirty="0"/>
              <a:t> = 20]) o fulvestrant (</a:t>
            </a:r>
            <a:r>
              <a:rPr lang="it-IT" sz="1500" dirty="0" err="1"/>
              <a:t>n</a:t>
            </a:r>
            <a:r>
              <a:rPr lang="it-IT" sz="1500" dirty="0"/>
              <a:t> = 73). Dopo un follow-up mediano di 16,6, 16,3 e 14,7 mesi per i gruppi </a:t>
            </a:r>
            <a:r>
              <a:rPr lang="it-IT" sz="1500" dirty="0" err="1"/>
              <a:t>camizestrant</a:t>
            </a:r>
            <a:r>
              <a:rPr lang="it-IT" sz="1500" dirty="0"/>
              <a:t> 75 mg, </a:t>
            </a:r>
            <a:r>
              <a:rPr lang="it-IT" sz="1500" dirty="0" err="1"/>
              <a:t>camizestrant</a:t>
            </a:r>
            <a:r>
              <a:rPr lang="it-IT" sz="1500" dirty="0"/>
              <a:t> 150 mg e fulvestrant, la sopravvivenza libera da progressione mediana è stata di 7,2, 7,7 e 3,7 mesi, rispettivamente, con un hazard ratio per </a:t>
            </a:r>
            <a:r>
              <a:rPr lang="it-IT" sz="1500" dirty="0" err="1"/>
              <a:t>camizestrant</a:t>
            </a:r>
            <a:r>
              <a:rPr lang="it-IT" sz="1500" dirty="0"/>
              <a:t> 75 mg vs fulvestrant e </a:t>
            </a:r>
            <a:r>
              <a:rPr lang="it-IT" sz="1500" dirty="0" err="1"/>
              <a:t>camizestrant</a:t>
            </a:r>
            <a:r>
              <a:rPr lang="it-IT" sz="1500" dirty="0"/>
              <a:t> 150 mg vs fulvestrant rispettivamente pari a 0,59 (IC 90%, 0,42-0,82; </a:t>
            </a:r>
            <a:r>
              <a:rPr lang="it-IT" sz="1500" dirty="0" err="1"/>
              <a:t>p</a:t>
            </a:r>
            <a:r>
              <a:rPr lang="it-IT" sz="1500" dirty="0"/>
              <a:t> = 0,017) e 0,64 (IC 90%, 0,46-0,89; </a:t>
            </a:r>
            <a:r>
              <a:rPr lang="it-IT" sz="1500" dirty="0" err="1"/>
              <a:t>p</a:t>
            </a:r>
            <a:r>
              <a:rPr lang="it-IT" sz="1500" dirty="0"/>
              <a:t> = 0,0090).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Eventi avversi (EA) correlati al trattamento sono stati osservati nel 53, 67, 70 e 18% delle pazienti nei gruppi </a:t>
            </a:r>
            <a:r>
              <a:rPr lang="it-IT" sz="1600" dirty="0" err="1"/>
              <a:t>camizestrant</a:t>
            </a:r>
            <a:r>
              <a:rPr lang="it-IT" sz="1600" dirty="0"/>
              <a:t> 75 mg, </a:t>
            </a:r>
            <a:r>
              <a:rPr lang="it-IT" sz="1600" dirty="0" err="1"/>
              <a:t>camizestrant</a:t>
            </a:r>
            <a:r>
              <a:rPr lang="it-IT" sz="1600" dirty="0"/>
              <a:t> 150 mg, </a:t>
            </a:r>
            <a:r>
              <a:rPr lang="it-IT" sz="1600" dirty="0" err="1"/>
              <a:t>camizestrant</a:t>
            </a:r>
            <a:r>
              <a:rPr lang="it-IT" sz="1600" dirty="0"/>
              <a:t> 300 mg e fulvestrant, con una frequenza di EA emergenti dal trattamento (TEAE) di grado ≥3 non superiore al 3%, a prescindere dal braccio, e un’incidenza di TEAE seri pari all’8, 10, 10 e 5% nei quattro gruppi dello studio, rispettivamente. Non sono stati registrati decessi dovuti alla </a:t>
            </a:r>
            <a:r>
              <a:rPr lang="it-IT" sz="1600"/>
              <a:t>terapia.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/>
              <a:t>Nel </a:t>
            </a:r>
            <a:r>
              <a:rPr lang="it-IT" sz="1600" dirty="0"/>
              <a:t>complesso, i risultati dello studio supportano l’ulteriore sviluppo di </a:t>
            </a:r>
            <a:r>
              <a:rPr lang="it-IT" sz="1600" dirty="0" err="1"/>
              <a:t>camizestrant</a:t>
            </a:r>
            <a:r>
              <a:rPr lang="it-IT" sz="1600" dirty="0"/>
              <a:t> per il trattamento del BC ER+/HER2-.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34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Resistance to endocrine therapies in hormone receptor-positive breast cancer is challenging.</a:t>
            </a:r>
          </a:p>
          <a:p>
            <a:pPr lvl="0"/>
            <a:r>
              <a:rPr lang="en-US" dirty="0"/>
              <a:t>We aimed to assess the next-generation oral selective </a:t>
            </a:r>
            <a:r>
              <a:rPr lang="en-US" dirty="0" err="1"/>
              <a:t>oestrogen</a:t>
            </a:r>
            <a:r>
              <a:rPr lang="en-US" dirty="0"/>
              <a:t> receptor degrader (SERD) and complete </a:t>
            </a:r>
            <a:r>
              <a:rPr lang="en-US" dirty="0" err="1"/>
              <a:t>oestrogen</a:t>
            </a:r>
            <a:r>
              <a:rPr lang="en-US" dirty="0"/>
              <a:t> receptor antagonist, </a:t>
            </a:r>
            <a:r>
              <a:rPr lang="en-US" dirty="0" err="1"/>
              <a:t>camizestrant</a:t>
            </a:r>
            <a:r>
              <a:rPr lang="en-US" dirty="0"/>
              <a:t>, versus the first-approved SERD, fulvestrant, in post-menopausal women with </a:t>
            </a:r>
            <a:r>
              <a:rPr lang="en-US" dirty="0" err="1"/>
              <a:t>oestrogen</a:t>
            </a:r>
            <a:r>
              <a:rPr lang="en-US" dirty="0"/>
              <a:t> receptor-positive, HER2-negative, advanced breast cancer.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BACKGROUND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405982"/>
          </a:xfr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SERENA-2 is an open-label, </a:t>
            </a:r>
            <a:r>
              <a:rPr lang="en-US" dirty="0" err="1"/>
              <a:t>randomised</a:t>
            </a:r>
            <a:r>
              <a:rPr lang="en-US" dirty="0"/>
              <a:t>, phase 2 trial that is being conducted at 74 study </a:t>
            </a:r>
            <a:r>
              <a:rPr lang="en-US" dirty="0" err="1"/>
              <a:t>centres</a:t>
            </a:r>
            <a:r>
              <a:rPr lang="en-US" dirty="0"/>
              <a:t> across Asia, Europe, the Middle East, and North America.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Female patients aged 18 years or older who were post-menopausal with histologically or cytologically confirmed </a:t>
            </a:r>
            <a:r>
              <a:rPr lang="en-US" dirty="0" err="1"/>
              <a:t>metastastic</a:t>
            </a:r>
            <a:r>
              <a:rPr lang="en-US" dirty="0"/>
              <a:t> or locoregional </a:t>
            </a:r>
            <a:r>
              <a:rPr lang="en-US" dirty="0" err="1"/>
              <a:t>oestrogen</a:t>
            </a:r>
            <a:r>
              <a:rPr lang="en-US" dirty="0"/>
              <a:t> receptor-positive, HER2-negative breast cancer, an Eastern Cooperative Oncology Group or WHO performance status of 0 or 1, and disease recurrence or progression on at least one line of endocrine therapy, and no more than one previous endocrine therapy in the advanced setting.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Patients were initially randomly assigned (1:1:1:1) to receive oral </a:t>
            </a:r>
            <a:r>
              <a:rPr lang="en-US" dirty="0" err="1"/>
              <a:t>camizestrant</a:t>
            </a:r>
            <a:r>
              <a:rPr lang="en-US" dirty="0"/>
              <a:t> once daily at 75 mg, 150 mg, or 300 mg (until the 300 mg group was closed), or fulvestrant intramuscularly at 500 mg (per label).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METHODS | 1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A16C09D9-C822-D8E0-C7ED-9EB85A2B2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>
            <a:extLst>
              <a:ext uri="{FF2B5EF4-FFF2-40B4-BE49-F238E27FC236}">
                <a16:creationId xmlns:a16="http://schemas.microsoft.com/office/drawing/2014/main" id="{06C189E0-6850-F174-DB0D-167E8DB3A0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405982"/>
          </a:xfr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 err="1"/>
              <a:t>Randomisation</a:t>
            </a:r>
            <a:r>
              <a:rPr lang="en-US" dirty="0"/>
              <a:t> was managed through an interactive web-based system and stratified by previous treatment with CDK4/6 inhibitors and presence of liver and/or lung metastases.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primary objective was to determine clinical efficacy of </a:t>
            </a:r>
            <a:r>
              <a:rPr lang="en-US" dirty="0" err="1"/>
              <a:t>camizestrant</a:t>
            </a:r>
            <a:r>
              <a:rPr lang="en-US" dirty="0"/>
              <a:t> versus fulvestrant at each dose level using the primary endpoint of investigator-assessed progression-free survival, per Response Evaluation Criteria in Solid </a:t>
            </a:r>
            <a:r>
              <a:rPr lang="en-US" dirty="0" err="1"/>
              <a:t>Tumours</a:t>
            </a:r>
            <a:r>
              <a:rPr lang="en-US" dirty="0"/>
              <a:t> (version 1.1), assessed by intention to treat in all randomly assigned patients (full analysis set).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No formal statistical comparison for the efficacy analysis of the </a:t>
            </a:r>
            <a:r>
              <a:rPr lang="en-US" dirty="0" err="1"/>
              <a:t>camizestrant</a:t>
            </a:r>
            <a:r>
              <a:rPr lang="en-US" dirty="0"/>
              <a:t> 300 mg dose versus fulvestrant was to be performed.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Safety analyses included all randomly assigned patients who received at least one dose of study treatment.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This study is registered with </a:t>
            </a:r>
            <a:r>
              <a:rPr lang="en-US" dirty="0" err="1"/>
              <a:t>ClinicalTrials.gov</a:t>
            </a:r>
            <a:r>
              <a:rPr lang="en-US" dirty="0"/>
              <a:t>, NCT04214288, and is ongoing.</a:t>
            </a:r>
          </a:p>
        </p:txBody>
      </p:sp>
      <p:sp>
        <p:nvSpPr>
          <p:cNvPr id="145" name="Google Shape;145;p6">
            <a:extLst>
              <a:ext uri="{FF2B5EF4-FFF2-40B4-BE49-F238E27FC236}">
                <a16:creationId xmlns:a16="http://schemas.microsoft.com/office/drawing/2014/main" id="{E6421FA1-1DBA-6BAF-D572-74BF4C97BD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METHODS | 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4123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Between May 11, 2020, and Aug 10, 2021, 240 patients were randomly assigned to receive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camizestrant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75 mg (n = 74), 150 mg (n = 73), 300 mg (n = 20), or fulvestrant (n = 73), and were included in the full analysis set. All patients received at least one dose of study drug.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Median follow-up was 16.6 months (IQR 12.9-19.4) for the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camizestrant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75 mg group, 16.3 months (12.9-18.3) for the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camizestrant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150 mg group, and 14.7 months (12.7-20.1) for the fulvestrant 500 mg group.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Median progression-free survival was 7.2 months (90% CI 3.7-10.9) with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camizestrant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75 mg, 7.7 months (5.5-12.9) with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camizestrant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150 mg, and 3.7 months (2.0-6.0) with fulvestrant.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FINDINGS | 1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>
          <a:extLst>
            <a:ext uri="{FF2B5EF4-FFF2-40B4-BE49-F238E27FC236}">
              <a16:creationId xmlns:a16="http://schemas.microsoft.com/office/drawing/2014/main" id="{8594D9A6-76A1-CC3F-B95B-C575682B0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>
            <a:extLst>
              <a:ext uri="{FF2B5EF4-FFF2-40B4-BE49-F238E27FC236}">
                <a16:creationId xmlns:a16="http://schemas.microsoft.com/office/drawing/2014/main" id="{64A3E0B3-82DA-94D9-2560-D9725526E1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hazard ratio for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camizestrant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75 mg versus fulvestrant was 0.59 (90% CI 0.42-0.82; p = 0.017), and the hazard ratio for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camizestrant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150 mg versus fulvestrant was 0.64 (0.46-0.89; p = 0.0090).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Treatment-related adverse events occurred in 39 (53%) of 74 patients in the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camizestrant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75 mg group, 49 (67%) of 73 patients in the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camizestrant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150 mg group, 14 (70%) of 20 patients in the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camizestrant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300 mg group, and 13 (18%) of 73 patients in the fulvestrant group.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No single grade 3 or worse treatment-emergent adverse event occurred in more than two (3%) patients in any group. Serious treatment-emergent adverse events occurred in six (8%) patients in the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camizestrant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75 mg group, seven (10%) patients in the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camizestrant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150 mg group, two (10%) patients in the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camizestrant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300 mg group, and four (5%) patients in the fulvestrant group. No treatment-related deaths occurred.</a:t>
            </a:r>
          </a:p>
        </p:txBody>
      </p:sp>
      <p:sp>
        <p:nvSpPr>
          <p:cNvPr id="151" name="Google Shape;151;p7">
            <a:extLst>
              <a:ext uri="{FF2B5EF4-FFF2-40B4-BE49-F238E27FC236}">
                <a16:creationId xmlns:a16="http://schemas.microsoft.com/office/drawing/2014/main" id="{080B39B6-2626-FEBC-A27C-7E39F8DA57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FINDINGS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1680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1075</Words>
  <Application>Microsoft Macintosh PowerPoint</Application>
  <PresentationFormat>Presentazione su schermo (16:9)</PresentationFormat>
  <Paragraphs>34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Calibri</vt:lpstr>
      <vt:lpstr>Noto Sans Symbols</vt:lpstr>
      <vt:lpstr>Arial</vt:lpstr>
      <vt:lpstr>Comfortaa</vt:lpstr>
      <vt:lpstr>Tema di Office</vt:lpstr>
      <vt:lpstr>Presentazione standard di PowerPoint</vt:lpstr>
      <vt:lpstr>Presentazione standard di PowerPoint</vt:lpstr>
      <vt:lpstr>MESSAGGI CHIAVE | 1</vt:lpstr>
      <vt:lpstr>MESSAGGI CHIAVE | 2</vt:lpstr>
      <vt:lpstr>BACKGROUND</vt:lpstr>
      <vt:lpstr>METHODS | 1</vt:lpstr>
      <vt:lpstr>METHODS | 2</vt:lpstr>
      <vt:lpstr>FINDINGS | 1</vt:lpstr>
      <vt:lpstr>FINDINGS | 2</vt:lpstr>
      <vt:lpstr>INTERPRETATION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20</cp:revision>
  <dcterms:created xsi:type="dcterms:W3CDTF">2019-04-12T11:26:00Z</dcterms:created>
  <dcterms:modified xsi:type="dcterms:W3CDTF">2024-12-04T13:17:13Z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