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7" r:id="rId5"/>
    <p:sldId id="259" r:id="rId6"/>
    <p:sldId id="261" r:id="rId7"/>
    <p:sldId id="262" r:id="rId8"/>
    <p:sldId id="268" r:id="rId9"/>
    <p:sldId id="264" r:id="rId10"/>
    <p:sldId id="266" r:id="rId11"/>
  </p:sldIdLst>
  <p:sldSz cx="9144000" cy="5143500" type="screen16x9"/>
  <p:notesSz cx="6858000" cy="9144000"/>
  <p:embeddedFontLst>
    <p:embeddedFont>
      <p:font typeface="Comfortaa" pitchFamily="2" charset="0"/>
      <p:regular r:id="rId13"/>
      <p:bold r:id="rId14"/>
    </p:embeddedFont>
    <p:embeddedFont>
      <p:font typeface="Noto Sans Symbols" panose="020B050204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90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F521EDE1-716F-D5A1-0D90-EA83BA0F4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>
            <a:extLst>
              <a:ext uri="{FF2B5EF4-FFF2-40B4-BE49-F238E27FC236}">
                <a16:creationId xmlns:a16="http://schemas.microsoft.com/office/drawing/2014/main" id="{83708D90-20E8-B163-973E-C26C33D69C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>
            <a:extLst>
              <a:ext uri="{FF2B5EF4-FFF2-40B4-BE49-F238E27FC236}">
                <a16:creationId xmlns:a16="http://schemas.microsoft.com/office/drawing/2014/main" id="{961843B9-23D8-1EC5-A4E3-8DCEB6DB21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8656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9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159933"/>
            <a:ext cx="8160000" cy="1085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Trastuzumab </a:t>
            </a:r>
            <a:r>
              <a:rPr lang="en-US" sz="2200" b="1" dirty="0" err="1"/>
              <a:t>duocarmazine</a:t>
            </a:r>
            <a:r>
              <a:rPr lang="en-US" sz="2200" b="1" dirty="0"/>
              <a:t> in pretreated human epidermal growth factor receptor 2-positive advanced or metastatic breast cancer: an open-label, randomized, phase III trial (TULIP)</a:t>
            </a:r>
            <a:endParaRPr sz="2200" b="1" i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Turner N,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Saura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Aftimos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Clin Oncol 2024 Oct 23:JCO2400529.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ahead of print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500" dirty="0"/>
              <a:t>TULIP è uno studio randomizzato di fase III, in aperto, che ha confrontato trastuzumab </a:t>
            </a:r>
            <a:r>
              <a:rPr lang="it-IT" sz="1500" dirty="0" err="1"/>
              <a:t>duocarmazina</a:t>
            </a:r>
            <a:r>
              <a:rPr lang="it-IT" sz="1500" dirty="0"/>
              <a:t> (T-Duo), un coniugato anticorpo-farmaco di terza generazione mirato a HER2, rispetto alla terapia scelta dal medico (PC) in pazienti affette da carcinoma mammario HER2+ in stadio localmente avanzato/metastatico (LA/M) con progressione durante/dopo ≥2 linee di terapia anti-HER2 o dopo T-DM1. L’endpoint primario era la sopravvivenza libera da progressione (PFS).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500" dirty="0"/>
              <a:t>In totale, sono state arruolate 437 pazienti (T-Duo, </a:t>
            </a:r>
            <a:r>
              <a:rPr lang="it-IT" sz="1500" dirty="0" err="1"/>
              <a:t>n</a:t>
            </a:r>
            <a:r>
              <a:rPr lang="it-IT" sz="1500" dirty="0"/>
              <a:t> = 291; PC, </a:t>
            </a:r>
            <a:r>
              <a:rPr lang="it-IT" sz="1500" dirty="0" err="1"/>
              <a:t>n</a:t>
            </a:r>
            <a:r>
              <a:rPr lang="it-IT" sz="1500" dirty="0"/>
              <a:t> = 146). La PFS mediana è risultata pari a 7,0 mesi con T-Duo rispetto a 4,9 mesi con PC (hazard ratio [HR], 0,64; IC 95%, 0,49-0,84; </a:t>
            </a:r>
            <a:r>
              <a:rPr lang="it-IT" sz="1500" dirty="0" err="1"/>
              <a:t>p</a:t>
            </a:r>
            <a:r>
              <a:rPr lang="it-IT" sz="1500" dirty="0"/>
              <a:t> = 0,002). La sopravvivenza globale mediana non è stata significativamente diversa nei due gruppi (20,4 vs 16,3 mesi; HR, 0,83 [IC 95%, 0,62-1,09]; </a:t>
            </a:r>
            <a:r>
              <a:rPr lang="it-IT" sz="1500" dirty="0" err="1"/>
              <a:t>p</a:t>
            </a:r>
            <a:r>
              <a:rPr lang="it-IT" sz="1500" dirty="0"/>
              <a:t> = 0,153). Il tasso di risposta obiettiva è stato paragonabile con T-Duo rispetto a PC, con un trend a favore del trattamento sperimentale in termini di tasso di beneficio clinico e durata della risposta.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Eventi avversi emergenti dal trattamento (TEAE) di grado ≥3 sono stati osservati nel 52,8 (T-Duo) vs 48,2% (PC) delle partecipanti. Il 78,1% delle pazienti del gruppo sperimentale ha riportato almeno un TEAE oculare, con un 12,2% di casi di cheratite di grado 3 e un tasso di interruzioni del trattamento per tossicità oculare del 21%.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In conclusione, il trattamento con T-Duo produce un prolungamento statisticamente significativo – per quanto modesto – della PFS in pazienti con carcinoma mammario LA/M pesantemente pretrattate. D’altra parte, come affermato dal curatore della rivista, la tossicità oculare compromette la tollerabilità della molecola e rappresenta un ostacolo al suo eventuale utilizzo in linee di terapia più precoci.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34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lvl="0">
              <a:lnSpc>
                <a:spcPct val="120000"/>
              </a:lnSpc>
            </a:pPr>
            <a:r>
              <a:rPr lang="en-US" dirty="0"/>
              <a:t>Human epidermal growth factor receptor 2 (HER2)-targeted therapy is standard of care for HER2-positive (HER2+) breast cancer, but most patients develop progressive disease with persistent HER2 expression.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No definitive treatment guidance currently exists beyond second line.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Trastuzumab </a:t>
            </a:r>
            <a:r>
              <a:rPr lang="en-US" dirty="0" err="1"/>
              <a:t>duocarmazine</a:t>
            </a:r>
            <a:r>
              <a:rPr lang="en-US" dirty="0"/>
              <a:t> (T-Duo) is a third-generation, HER2-targeted antibody-drug conjugate that demonstrated efficacy and acceptable safety in phase I studies of heavily pretreated patients with HER2+/HER2-low breast cancer.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PURPOSE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405982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In this open-label, randomized, phase III trial, T-Duo was compared with physician’s choice (PC) in patients with unresectable locally advanced/metastatic HER2+ breast cancer with progression during/after ≥2 HER2-targeted therapies or after trastuzumab emtansine (T-DM1).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primary endpoint was progression-free survival (PFS) by blinded independent central review.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METHODS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 total, 437 patients were randomly assigned 2:1 to T-Duo (n = 291) or PC (n = 146).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median age was 56.0 years (range, 24-86); most patients (93.6%) had metastatic disease.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median time from diagnosis of metastatic disease to trial entry was 3.5 years; the median number of prior HER2-targeted therapies in metastatic setting was three.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median PFS was 7.0 months (95% CI, 5.4 to 7.2) with T-Duo versus 4.9 months (95% CI, 4.0 to 5.5; hazard ratio [HR], 0.64 [95% CI, 0.49 to 0.84]; p = 0.002) with PC.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| 1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8594D9A6-76A1-CC3F-B95B-C575682B0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>
            <a:extLst>
              <a:ext uri="{FF2B5EF4-FFF2-40B4-BE49-F238E27FC236}">
                <a16:creationId xmlns:a16="http://schemas.microsoft.com/office/drawing/2014/main" id="{64A3E0B3-82DA-94D9-2560-D9725526E1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PFS benefit was maintained across most predefined subgroups.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median overall survival (first analysis) was 20.4 (T-Duo) versus 16.3 months (PC; HR, 0.83 [95% CI, 0.62 to 1.09]; p = 0.153).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Objective response rate was 27.8% (T-Duo) versus 29.5% (PC); other efficacy end points-clinical benefit rate, duration of response, and reduction in target lesion measurement-tended to favor T-Duo.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Grade ≥3 treatment-emergent adverse events occurred in 52.8% (T-Duo) versus 48.2% (PC).</a:t>
            </a:r>
          </a:p>
        </p:txBody>
      </p:sp>
      <p:sp>
        <p:nvSpPr>
          <p:cNvPr id="151" name="Google Shape;151;p7">
            <a:extLst>
              <a:ext uri="{FF2B5EF4-FFF2-40B4-BE49-F238E27FC236}">
                <a16:creationId xmlns:a16="http://schemas.microsoft.com/office/drawing/2014/main" id="{080B39B6-2626-FEBC-A27C-7E39F8DA57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1680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Treatment with T-Duo was manageable, but tolerability was affected by prevalent ocular toxicity, leading to a higher discontinuation rate in the T-Duo arm.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T-Duo significantly reduced the risk of progression in patients with advanced HER2+ breast cancer who have progressed during/after ≥2 HER2-targeted therapies or after T-DM1.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820</Words>
  <Application>Microsoft Macintosh PowerPoint</Application>
  <PresentationFormat>Presentazione su schermo (16:9)</PresentationFormat>
  <Paragraphs>30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Calibri</vt:lpstr>
      <vt:lpstr>Noto Sans Symbols</vt:lpstr>
      <vt:lpstr>Arial</vt:lpstr>
      <vt:lpstr>Comfortaa</vt:lpstr>
      <vt:lpstr>Tema di Office</vt:lpstr>
      <vt:lpstr>Presentazione standard di PowerPoint</vt:lpstr>
      <vt:lpstr>Presentazione standard di PowerPoint</vt:lpstr>
      <vt:lpstr>MESSAGGI CHIAVE | 1</vt:lpstr>
      <vt:lpstr>MESSAGGI CHIAVE | 2</vt:lpstr>
      <vt:lpstr>PURPOSE</vt:lpstr>
      <vt:lpstr>METHODS</vt:lpstr>
      <vt:lpstr>RESULTS | 1</vt:lpstr>
      <vt:lpstr>RESULTS | 2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15</cp:revision>
  <dcterms:created xsi:type="dcterms:W3CDTF">2019-04-12T11:26:00Z</dcterms:created>
  <dcterms:modified xsi:type="dcterms:W3CDTF">2024-11-03T16:33:46Z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