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7" r:id="rId5"/>
    <p:sldId id="259" r:id="rId6"/>
    <p:sldId id="261" r:id="rId7"/>
    <p:sldId id="262" r:id="rId8"/>
    <p:sldId id="264" r:id="rId9"/>
    <p:sldId id="266" r:id="rId10"/>
  </p:sldIdLst>
  <p:sldSz cx="9144000" cy="5143500" type="screen16x9"/>
  <p:notesSz cx="6858000" cy="9144000"/>
  <p:embeddedFontLst>
    <p:embeddedFont>
      <p:font typeface="Comfortaa" pitchFamily="2" charset="0"/>
      <p:regular r:id="rId12"/>
      <p:bold r:id="rId13"/>
    </p:embeddedFont>
    <p:embeddedFont>
      <p:font typeface="Noto Sans Symbols" panose="020B050204050402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jaYRsWAbfa9Ac73XBtFWFfTu1S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50" d="100"/>
          <a:sy n="150" d="100"/>
        </p:scale>
        <p:origin x="424" y="1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9904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slide" Target="../slides/slide8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.xml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slide" Target="../slides/slide8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.xml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titolo">
  <p:cSld name="Diapositiva titolo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3"/>
          <p:cNvSpPr/>
          <p:nvPr/>
        </p:nvSpPr>
        <p:spPr>
          <a:xfrm>
            <a:off x="2495708" y="4313027"/>
            <a:ext cx="415258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3"/>
          <p:cNvSpPr/>
          <p:nvPr/>
        </p:nvSpPr>
        <p:spPr>
          <a:xfrm>
            <a:off x="0" y="4257825"/>
            <a:ext cx="9144000" cy="54333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3"/>
          <p:cNvSpPr/>
          <p:nvPr/>
        </p:nvSpPr>
        <p:spPr>
          <a:xfrm>
            <a:off x="938026" y="1192696"/>
            <a:ext cx="979721" cy="248479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13" descr="Immagine che contiene testo&#10;&#10;Descrizione generat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53094" cy="180201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3"/>
          <p:cNvSpPr/>
          <p:nvPr/>
        </p:nvSpPr>
        <p:spPr>
          <a:xfrm>
            <a:off x="4269850" y="1616916"/>
            <a:ext cx="604300" cy="185534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55950" y="1913243"/>
            <a:ext cx="28321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3" descr="Immagine che contiene testo, Carattere, logo, Elementi grafici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 l="14489" t="11479" r="14345" b="9713"/>
          <a:stretch/>
        </p:blipFill>
        <p:spPr>
          <a:xfrm>
            <a:off x="3802711" y="4499912"/>
            <a:ext cx="1538578" cy="407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titolo">
  <p:cSld name="2_Diapositiva titolo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4"/>
          <p:cNvSpPr txBox="1">
            <a:spLocks noGrp="1"/>
          </p:cNvSpPr>
          <p:nvPr>
            <p:ph type="subTitle" idx="1"/>
          </p:nvPr>
        </p:nvSpPr>
        <p:spPr>
          <a:xfrm>
            <a:off x="699707" y="1126492"/>
            <a:ext cx="7796720" cy="401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" name="Google Shape;22;p14"/>
          <p:cNvSpPr/>
          <p:nvPr/>
        </p:nvSpPr>
        <p:spPr>
          <a:xfrm>
            <a:off x="-55962" y="4912525"/>
            <a:ext cx="9255900" cy="252000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2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4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25" name="Google Shape;2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4568" y="272398"/>
            <a:ext cx="1654865" cy="311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4"/>
          <p:cNvPicPr preferRelativeResize="0"/>
          <p:nvPr/>
        </p:nvPicPr>
        <p:blipFill rotWithShape="1">
          <a:blip r:embed="rId4">
            <a:alphaModFix/>
          </a:blip>
          <a:srcRect b="86286"/>
          <a:stretch/>
        </p:blipFill>
        <p:spPr>
          <a:xfrm>
            <a:off x="-85481" y="-33115"/>
            <a:ext cx="9314963" cy="25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14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>
            <a:off x="4304525" y="551929"/>
            <a:ext cx="534951" cy="43487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4">
            <a:hlinkClick r:id="rId6" action="ppaction://hlinksldjump"/>
          </p:cNvPr>
          <p:cNvSpPr/>
          <p:nvPr/>
        </p:nvSpPr>
        <p:spPr>
          <a:xfrm>
            <a:off x="-2800" y="3621002"/>
            <a:ext cx="2252100" cy="99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4">
            <a:hlinkClick r:id="rId7" action="ppaction://hlinksldjump"/>
          </p:cNvPr>
          <p:cNvSpPr/>
          <p:nvPr/>
        </p:nvSpPr>
        <p:spPr>
          <a:xfrm>
            <a:off x="2293680" y="3621012"/>
            <a:ext cx="2252100" cy="1221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4"/>
          <p:cNvSpPr/>
          <p:nvPr/>
        </p:nvSpPr>
        <p:spPr>
          <a:xfrm>
            <a:off x="4590218" y="3621012"/>
            <a:ext cx="2252100" cy="109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4"/>
          <p:cNvSpPr/>
          <p:nvPr/>
        </p:nvSpPr>
        <p:spPr>
          <a:xfrm>
            <a:off x="6902500" y="3621000"/>
            <a:ext cx="2241600" cy="109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4">
            <a:hlinkClick r:id="rId6" action="ppaction://hlinksldjump"/>
          </p:cNvPr>
          <p:cNvSpPr/>
          <p:nvPr/>
        </p:nvSpPr>
        <p:spPr>
          <a:xfrm>
            <a:off x="-18600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4"/>
          <p:cNvSpPr txBox="1"/>
          <p:nvPr/>
        </p:nvSpPr>
        <p:spPr>
          <a:xfrm>
            <a:off x="286395" y="4713050"/>
            <a:ext cx="16368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Messaggi chiave</a:t>
            </a:r>
            <a:endParaRPr sz="12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4"/>
          <p:cNvSpPr/>
          <p:nvPr/>
        </p:nvSpPr>
        <p:spPr>
          <a:xfrm>
            <a:off x="2285833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4"/>
          <p:cNvSpPr txBox="1"/>
          <p:nvPr/>
        </p:nvSpPr>
        <p:spPr>
          <a:xfrm>
            <a:off x="2293684" y="4604175"/>
            <a:ext cx="2252100" cy="2688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Background &amp; methods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6" name="Google Shape;36;p14"/>
          <p:cNvSpPr/>
          <p:nvPr/>
        </p:nvSpPr>
        <p:spPr>
          <a:xfrm>
            <a:off x="4590215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4"/>
          <p:cNvSpPr txBox="1"/>
          <p:nvPr/>
        </p:nvSpPr>
        <p:spPr>
          <a:xfrm>
            <a:off x="4598067" y="4604175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Results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8" name="Google Shape;38;p14"/>
          <p:cNvSpPr/>
          <p:nvPr/>
        </p:nvSpPr>
        <p:spPr>
          <a:xfrm>
            <a:off x="6894598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4"/>
          <p:cNvSpPr txBox="1"/>
          <p:nvPr/>
        </p:nvSpPr>
        <p:spPr>
          <a:xfrm>
            <a:off x="6902449" y="4604175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Conclusions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40" name="Google Shape;40;p14">
            <a:hlinkClick r:id="rId6" action="ppaction://hlinksldjump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9201" y="3208725"/>
            <a:ext cx="1803800" cy="12602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  <p:pic>
        <p:nvPicPr>
          <p:cNvPr id="41" name="Google Shape;41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41275" y="3227957"/>
            <a:ext cx="1309350" cy="1221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35950" y="3115299"/>
            <a:ext cx="1418825" cy="12602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  <p:pic>
        <p:nvPicPr>
          <p:cNvPr id="43" name="Google Shape;43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790087" y="3288787"/>
            <a:ext cx="1259375" cy="1061675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contenuto" type="obj">
  <p:cSld name="OBJEC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5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48325" y="4874000"/>
            <a:ext cx="9240202" cy="2974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5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8" name="Google Shape;4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5"/>
          <p:cNvSpPr/>
          <p:nvPr/>
        </p:nvSpPr>
        <p:spPr>
          <a:xfrm>
            <a:off x="3554519" y="4930799"/>
            <a:ext cx="1036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50" name="Google Shape;5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5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5"/>
          <p:cNvSpPr/>
          <p:nvPr/>
        </p:nvSpPr>
        <p:spPr>
          <a:xfrm>
            <a:off x="0" y="685800"/>
            <a:ext cx="1659600" cy="42030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5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4" name="Google Shape;54;p15">
            <a:hlinkClick r:id="rId6" action="ppaction://hlinksldjump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2043" y="2209625"/>
            <a:ext cx="1435532" cy="10029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olo e contenuto">
  <p:cSld name="3_Titolo e contenuto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6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320701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6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9" name="Google Shape;5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6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61" name="Google Shape;6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6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6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6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" name="Google Shape;6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1401" y="2159800"/>
            <a:ext cx="1192100" cy="1112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olo e contenuto">
  <p:cSld name="4_Titolo e contenuto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7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290527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7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72" name="Google Shape;7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7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7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7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" name="Google Shape;7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8826" y="2075750"/>
            <a:ext cx="1364166" cy="121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olo e contenuto">
  <p:cSld name="2_Titolo e contenuto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18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290527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2" name="Google Shape;8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8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84" name="Google Shape;8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8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2161" y="2178474"/>
            <a:ext cx="1275275" cy="107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>
  <p:cSld name="Titolo e contenuto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0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85481" y="4891499"/>
            <a:ext cx="9314963" cy="25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0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93" name="Google Shape;9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0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0">
            <a:hlinkClick r:id="rId6" action="ppaction://hlinksldjump"/>
          </p:cNvPr>
          <p:cNvSpPr/>
          <p:nvPr/>
        </p:nvSpPr>
        <p:spPr>
          <a:xfrm>
            <a:off x="-2796" y="3333055"/>
            <a:ext cx="2252100" cy="1202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0">
            <a:hlinkClick r:id="rId7" action="ppaction://hlinksldjump"/>
          </p:cNvPr>
          <p:cNvSpPr/>
          <p:nvPr/>
        </p:nvSpPr>
        <p:spPr>
          <a:xfrm>
            <a:off x="2293684" y="3333067"/>
            <a:ext cx="2252100" cy="1469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0"/>
          <p:cNvSpPr/>
          <p:nvPr/>
        </p:nvSpPr>
        <p:spPr>
          <a:xfrm>
            <a:off x="4590222" y="3333067"/>
            <a:ext cx="2252100" cy="1315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0"/>
          <p:cNvSpPr/>
          <p:nvPr/>
        </p:nvSpPr>
        <p:spPr>
          <a:xfrm>
            <a:off x="6902504" y="3333067"/>
            <a:ext cx="2252100" cy="1315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20">
            <a:hlinkClick r:id="rId6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64898" y="3516853"/>
            <a:ext cx="879805" cy="87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0">
            <a:hlinkClick r:id="rId7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904675" y="3387629"/>
            <a:ext cx="1013239" cy="1003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418217" y="3515366"/>
            <a:ext cx="808613" cy="80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0"/>
          <p:cNvPicPr preferRelativeResize="0"/>
          <p:nvPr/>
        </p:nvPicPr>
        <p:blipFill rotWithShape="1">
          <a:blip r:embed="rId11">
            <a:alphaModFix/>
          </a:blip>
          <a:srcRect t="-4833"/>
          <a:stretch/>
        </p:blipFill>
        <p:spPr>
          <a:xfrm>
            <a:off x="7588596" y="3498800"/>
            <a:ext cx="879805" cy="87122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>
            <a:hlinkClick r:id="rId6" action="ppaction://hlinksldjump"/>
          </p:cNvPr>
          <p:cNvSpPr/>
          <p:nvPr/>
        </p:nvSpPr>
        <p:spPr>
          <a:xfrm>
            <a:off x="-18600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0"/>
          <p:cNvSpPr txBox="1"/>
          <p:nvPr/>
        </p:nvSpPr>
        <p:spPr>
          <a:xfrm>
            <a:off x="286395" y="4672732"/>
            <a:ext cx="16368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Messaggi chiave</a:t>
            </a:r>
            <a:endParaRPr sz="12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976A9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0"/>
          <p:cNvSpPr/>
          <p:nvPr/>
        </p:nvSpPr>
        <p:spPr>
          <a:xfrm>
            <a:off x="2285833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0"/>
          <p:cNvSpPr txBox="1"/>
          <p:nvPr/>
        </p:nvSpPr>
        <p:spPr>
          <a:xfrm>
            <a:off x="2293684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Background &amp; methods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7" name="Google Shape;107;p20"/>
          <p:cNvSpPr/>
          <p:nvPr/>
        </p:nvSpPr>
        <p:spPr>
          <a:xfrm>
            <a:off x="4590215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0"/>
          <p:cNvSpPr txBox="1"/>
          <p:nvPr/>
        </p:nvSpPr>
        <p:spPr>
          <a:xfrm>
            <a:off x="4598067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Results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9" name="Google Shape;109;p20"/>
          <p:cNvSpPr/>
          <p:nvPr/>
        </p:nvSpPr>
        <p:spPr>
          <a:xfrm>
            <a:off x="6894598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0"/>
          <p:cNvSpPr txBox="1"/>
          <p:nvPr/>
        </p:nvSpPr>
        <p:spPr>
          <a:xfrm>
            <a:off x="6902449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Conclusions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376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376AF"/>
              </a:buClr>
              <a:buSzPts val="1700"/>
              <a:buFont typeface="Noto Sans Symbols"/>
              <a:buChar char="▪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376AF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title"/>
          </p:nvPr>
        </p:nvSpPr>
        <p:spPr>
          <a:xfrm>
            <a:off x="628650" y="510776"/>
            <a:ext cx="7886700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linicaltrials.gov/study/NCT0263702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"/>
          <p:cNvSpPr txBox="1">
            <a:spLocks noGrp="1"/>
          </p:cNvSpPr>
          <p:nvPr>
            <p:ph type="subTitle" idx="1"/>
          </p:nvPr>
        </p:nvSpPr>
        <p:spPr>
          <a:xfrm>
            <a:off x="487028" y="1507067"/>
            <a:ext cx="8160000" cy="738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 b="1" dirty="0"/>
              <a:t>OPAR: a randomized trial of partial breast irradiation in</a:t>
            </a:r>
            <a:br>
              <a:rPr lang="en-US" sz="2200" b="1" dirty="0"/>
            </a:br>
            <a:r>
              <a:rPr lang="en-US" sz="2200" b="1" dirty="0"/>
              <a:t>five fractions once daily for early breast cancer</a:t>
            </a:r>
            <a:endParaRPr sz="2200" b="1" i="1" dirty="0"/>
          </a:p>
        </p:txBody>
      </p:sp>
      <p:sp>
        <p:nvSpPr>
          <p:cNvPr id="120" name="Google Shape;120;p2"/>
          <p:cNvSpPr/>
          <p:nvPr/>
        </p:nvSpPr>
        <p:spPr>
          <a:xfrm>
            <a:off x="487004" y="2245091"/>
            <a:ext cx="81600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Kim DH,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Théberge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V,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Parpia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S, et al.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 Clin Oncol 2024 Oct 8:JCO2400600.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Epub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ahead of print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>
            <a:spLocks noGrp="1"/>
          </p:cNvSpPr>
          <p:nvPr>
            <p:ph type="body" idx="1"/>
          </p:nvPr>
        </p:nvSpPr>
        <p:spPr>
          <a:xfrm>
            <a:off x="1838738" y="1155570"/>
            <a:ext cx="6886518" cy="3670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500" dirty="0"/>
              <a:t>OPAR è uno studio randomizzato di fase II che si è proposto di determinare l’accettabilità degli esiti cosmetici e la tossicità tardiva di due regimi di irradiazione parziale della mammella (PBI), ovvero 30 </a:t>
            </a:r>
            <a:r>
              <a:rPr lang="it-IT" sz="1500" dirty="0" err="1"/>
              <a:t>Gy</a:t>
            </a:r>
            <a:r>
              <a:rPr lang="it-IT" sz="1500" dirty="0"/>
              <a:t> e 27,5 </a:t>
            </a:r>
            <a:r>
              <a:rPr lang="it-IT" sz="1500" dirty="0" err="1"/>
              <a:t>Gy</a:t>
            </a:r>
            <a:r>
              <a:rPr lang="it-IT" sz="1500" dirty="0"/>
              <a:t> entrambi somministrati in cinque frazioni giornaliere, in donne con carcinoma mammario (BC) precoce sottoposte a chirurgia conservativa. Gli esiti cosmetici sono stati stimati mediante valutazione fotografica a 2 anni, valutazione infermieristica a 2 anni e autovalutazione delle pazienti a 3 anni.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500" dirty="0"/>
              <a:t>In totale, 142 e 139 pazienti sono state assegnate al regime 30 </a:t>
            </a:r>
            <a:r>
              <a:rPr lang="it-IT" sz="1500" dirty="0" err="1"/>
              <a:t>Gy</a:t>
            </a:r>
            <a:r>
              <a:rPr lang="it-IT" sz="1500" dirty="0"/>
              <a:t> e 27,5 </a:t>
            </a:r>
            <a:r>
              <a:rPr lang="it-IT" sz="1500" dirty="0" err="1"/>
              <a:t>Gy</a:t>
            </a:r>
            <a:r>
              <a:rPr lang="it-IT" sz="1500" dirty="0"/>
              <a:t>, rispettivamente. Con un follow-up mediano di 5 anni, entrambi gli schemi di somministrazione hanno soddisfatto i criteri di accettabilità prestabiliti (limite superiore dell’IC 90% &lt;23%) in base alla valutazione fotografica (esiti cosmetici avversi [AC], 12,1% [IC 90%, 8,2-17,6] e 15,2% [IC 90%, 10,8-21,1] per i regimi 30 </a:t>
            </a:r>
            <a:r>
              <a:rPr lang="it-IT" sz="1500" dirty="0" err="1"/>
              <a:t>Gy</a:t>
            </a:r>
            <a:r>
              <a:rPr lang="it-IT" sz="1500" dirty="0"/>
              <a:t> e 27,5 </a:t>
            </a:r>
            <a:r>
              <a:rPr lang="it-IT" sz="1500" dirty="0" err="1"/>
              <a:t>Gy</a:t>
            </a:r>
            <a:r>
              <a:rPr lang="it-IT" sz="1500" dirty="0"/>
              <a:t>, rispettivamente) e a quella infermieristica. Viceversa, la frequenza di AC ha superato la soglia di accettabilità per il regime 30 </a:t>
            </a:r>
            <a:r>
              <a:rPr lang="it-IT" sz="1500" dirty="0" err="1"/>
              <a:t>Gy</a:t>
            </a:r>
            <a:r>
              <a:rPr lang="it-IT" sz="1500" dirty="0"/>
              <a:t> nell’autovalutazione delle pazienti. A 5 anni, l’incidenza di tossicità tardiva di grado ≥2 è stata del 5,8 e 11,3% nei gruppi 27,5 e 30 </a:t>
            </a:r>
            <a:r>
              <a:rPr lang="it-IT" sz="1500" dirty="0" err="1"/>
              <a:t>Gy</a:t>
            </a:r>
            <a:r>
              <a:rPr lang="it-IT" sz="1500" dirty="0"/>
              <a:t>, rispettivamente.</a:t>
            </a:r>
          </a:p>
        </p:txBody>
      </p:sp>
      <p:sp>
        <p:nvSpPr>
          <p:cNvPr id="126" name="Google Shape;126;p3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MESSAGGI CHIAVE | 1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>
            <a:spLocks noGrp="1"/>
          </p:cNvSpPr>
          <p:nvPr>
            <p:ph type="body" idx="1"/>
          </p:nvPr>
        </p:nvSpPr>
        <p:spPr>
          <a:xfrm>
            <a:off x="1838738" y="1155570"/>
            <a:ext cx="6886518" cy="3670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600" dirty="0"/>
              <a:t>Alla luce di questi risultati e dei dati emersi da altri studi clinici, gli autori hanno optato per l’uso di una dose di 26 </a:t>
            </a:r>
            <a:r>
              <a:rPr lang="it-IT" sz="1600" dirty="0" err="1"/>
              <a:t>Gy</a:t>
            </a:r>
            <a:r>
              <a:rPr lang="it-IT" sz="1600" dirty="0"/>
              <a:t> in cinque frazioni giornaliere nell’imminente studio di fase III, RAPID 2, che confronterà PBI e irradiazione dell’intera mammella in donne con BC a basso rischio al fine di valutare i risultati cosmetici e l’efficacia del controllo locale dei due approcci radioterapici.</a:t>
            </a:r>
          </a:p>
        </p:txBody>
      </p:sp>
      <p:sp>
        <p:nvSpPr>
          <p:cNvPr id="126" name="Google Shape;126;p3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MESSAGGI CHIAVE |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1344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/>
              <a:t>Previous studies suggest that external-beam partial breast irradiation (PBI) delivered twice a day can lead to increased adverse cosmesis (AC).</a:t>
            </a:r>
          </a:p>
          <a:p>
            <a:pPr lvl="0"/>
            <a:r>
              <a:rPr lang="en-US" dirty="0"/>
              <a:t>The objective of our trial was to determine whether two regimens for PBI given once daily over 1 week resulted in acceptable AC to inform a phase III trial.</a:t>
            </a:r>
          </a:p>
        </p:txBody>
      </p:sp>
      <p:sp>
        <p:nvSpPr>
          <p:cNvPr id="133" name="Google Shape;133;p4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PURPOSE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405982"/>
          </a:xfrm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Patients age ≥50 years with invasive breast cancer or ductal carcinoma in situ, ≤3 cm in size treated by lumpectomy with negative axillary nodes were randomly assigned to external-beam PBI of 30 Gy or 27.5 Gy, each given in five fractions once daily.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The primary outcome was AC (fair or poor) by photographic assessment at 2 years.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Secondary outcomes included AC assessed by nurse at 2 years, by patient self-assessment at 3 years, and late toxicity.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On the basis of a 17% risk of AC with whole-breast irradiation, the upper bound of a two-sided 90% CI, 23% was set as the tolerance margin (OPAR, </a:t>
            </a:r>
            <a:r>
              <a:rPr lang="en-US" dirty="0" err="1"/>
              <a:t>ClinicalTrials.gov</a:t>
            </a:r>
            <a:r>
              <a:rPr lang="en-US" dirty="0"/>
              <a:t> identifier: </a:t>
            </a:r>
            <a:r>
              <a:rPr lang="en-US" b="1" dirty="0">
                <a:hlinkClick r:id="rId3"/>
              </a:rPr>
              <a:t>NCT02637024</a:t>
            </a:r>
            <a:r>
              <a:rPr lang="en-US" dirty="0"/>
              <a:t>).</a:t>
            </a:r>
          </a:p>
        </p:txBody>
      </p:sp>
      <p:sp>
        <p:nvSpPr>
          <p:cNvPr id="145" name="Google Shape;145;p6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METHODS</a:t>
            </a:r>
            <a:endParaRPr lang="it-I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864995" cy="3456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In total, 142 patients were randomly assigned to 30 Gy and 139 to 27.5 Gy.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The median follow-up was 5 years.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The mean age was 65 years, and the mean tumor size was 1.2 cm.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Both schedules met acceptability criteria by photographic assessment (AC, 12.1% [90% CI, 8.2 to 17.6] for 30 Gy and 15.2% [90% CI, 10.8 to 21.1] for 27.5 Gy) and by nurse assessment.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AC by patient self-assessment exceeded the 90% CI for the 30 Gy regimen.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At 5 years, 16 (11.3%, 90% CI, 7.6 to 16.4) patients treated with 30 Gy and eight (5.8%, 90% CI, 3.3 to 9.9) patients treated with 27.5 Gy were observed to have grade 2 or more late toxicity.</a:t>
            </a:r>
          </a:p>
        </p:txBody>
      </p:sp>
      <p:sp>
        <p:nvSpPr>
          <p:cNvPr id="151" name="Google Shape;151;p7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RESULTS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According to the study design, 30 Gy and 27.5 Gy resulted in acceptable cosmetic outcomes.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In light of recent studies, a lower dose was chosen for the phase III trial.</a:t>
            </a:r>
          </a:p>
        </p:txBody>
      </p:sp>
      <p:sp>
        <p:nvSpPr>
          <p:cNvPr id="163" name="Google Shape;163;p9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CONCLUSIONS</a:t>
            </a:r>
            <a:endParaRPr lang="it-IT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724</Words>
  <Application>Microsoft Macintosh PowerPoint</Application>
  <PresentationFormat>Presentazione su schermo (16:9)</PresentationFormat>
  <Paragraphs>27</Paragraphs>
  <Slides>9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Calibri</vt:lpstr>
      <vt:lpstr>Noto Sans Symbols</vt:lpstr>
      <vt:lpstr>Arial</vt:lpstr>
      <vt:lpstr>Comfortaa</vt:lpstr>
      <vt:lpstr>Tema di Office</vt:lpstr>
      <vt:lpstr>Presentazione standard di PowerPoint</vt:lpstr>
      <vt:lpstr>Presentazione standard di PowerPoint</vt:lpstr>
      <vt:lpstr>MESSAGGI CHIAVE | 1</vt:lpstr>
      <vt:lpstr>MESSAGGI CHIAVE | 2</vt:lpstr>
      <vt:lpstr>PURPOSE</vt:lpstr>
      <vt:lpstr>METHODS</vt:lpstr>
      <vt:lpstr>RESULTS</vt:lpstr>
      <vt:lpstr>CONCLUSIONS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BCJS24</dc:title>
  <dc:subject/>
  <dc:creator>Giorgio Mantovani</dc:creator>
  <cp:keywords/>
  <dc:description/>
  <cp:lastModifiedBy>Giorgio Mantovani</cp:lastModifiedBy>
  <cp:revision>16</cp:revision>
  <dcterms:created xsi:type="dcterms:W3CDTF">2019-04-12T11:26:00Z</dcterms:created>
  <dcterms:modified xsi:type="dcterms:W3CDTF">2024-11-03T16:28:34Z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1033-10.2.0.6020</vt:lpwstr>
  </property>
</Properties>
</file>