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7" r:id="rId5"/>
    <p:sldId id="259" r:id="rId6"/>
    <p:sldId id="261" r:id="rId7"/>
    <p:sldId id="262" r:id="rId8"/>
    <p:sldId id="264" r:id="rId9"/>
    <p:sldId id="266" r:id="rId10"/>
  </p:sldIdLst>
  <p:sldSz cx="9144000" cy="5143500" type="screen16x9"/>
  <p:notesSz cx="6858000" cy="9144000"/>
  <p:embeddedFontLst>
    <p:embeddedFont>
      <p:font typeface="Comfortaa" pitchFamily="2" charset="0"/>
      <p:regular r:id="rId12"/>
      <p:bold r:id="rId13"/>
    </p:embeddedFont>
    <p:embeddedFont>
      <p:font typeface="Noto Sans Symbols" panose="020B050204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aYRsWAbfa9Ac73XBtFWFfTu1S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31"/>
    <p:restoredTop sz="94648"/>
  </p:normalViewPr>
  <p:slideViewPr>
    <p:cSldViewPr snapToGrid="0">
      <p:cViewPr varScale="1">
        <p:scale>
          <a:sx n="145" d="100"/>
          <a:sy n="145" d="100"/>
        </p:scale>
        <p:origin x="192" y="2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990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slide" Target="../slides/slide8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slide" Target="../slides/slide8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5.xml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>
  <p:cSld name="Diapositiva titolo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3"/>
          <p:cNvSpPr/>
          <p:nvPr/>
        </p:nvSpPr>
        <p:spPr>
          <a:xfrm>
            <a:off x="2495708" y="4313027"/>
            <a:ext cx="4152584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3"/>
          <p:cNvSpPr/>
          <p:nvPr/>
        </p:nvSpPr>
        <p:spPr>
          <a:xfrm>
            <a:off x="0" y="4257825"/>
            <a:ext cx="9144000" cy="54333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938026" y="1192696"/>
            <a:ext cx="979721" cy="248479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3" descr="Immagine che contiene testo&#10;&#10;Descrizione generata automa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53094" cy="180201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4269850" y="1616916"/>
            <a:ext cx="604300" cy="185534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55950" y="1913243"/>
            <a:ext cx="28321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13" descr="Immagine che contiene testo, Carattere, logo, Elementi grafici&#10;&#10;Descrizione generata automaticamente"/>
          <p:cNvPicPr preferRelativeResize="0"/>
          <p:nvPr/>
        </p:nvPicPr>
        <p:blipFill rotWithShape="1">
          <a:blip r:embed="rId4">
            <a:alphaModFix/>
          </a:blip>
          <a:srcRect l="14489" t="11479" r="14345" b="9713"/>
          <a:stretch/>
        </p:blipFill>
        <p:spPr>
          <a:xfrm>
            <a:off x="3802711" y="4499912"/>
            <a:ext cx="1538578" cy="40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titolo">
  <p:cSld name="2_Diapositiva titolo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>
            <a:spLocks noGrp="1"/>
          </p:cNvSpPr>
          <p:nvPr>
            <p:ph type="subTitle" idx="1"/>
          </p:nvPr>
        </p:nvSpPr>
        <p:spPr>
          <a:xfrm>
            <a:off x="699707" y="1126492"/>
            <a:ext cx="7796720" cy="401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4"/>
          <p:cNvSpPr/>
          <p:nvPr/>
        </p:nvSpPr>
        <p:spPr>
          <a:xfrm>
            <a:off x="-55962" y="4912525"/>
            <a:ext cx="9255900" cy="252000"/>
          </a:xfrm>
          <a:prstGeom prst="rect">
            <a:avLst/>
          </a:prstGeom>
          <a:solidFill>
            <a:srgbClr val="976A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25" name="Google Shape;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4568" y="272398"/>
            <a:ext cx="1654865" cy="311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 b="86286"/>
          <a:stretch/>
        </p:blipFill>
        <p:spPr>
          <a:xfrm>
            <a:off x="-85481" y="-33115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4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>
            <a:off x="4304525" y="551929"/>
            <a:ext cx="534951" cy="43487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>
            <a:hlinkClick r:id="rId6" action="ppaction://hlinksldjump"/>
          </p:cNvPr>
          <p:cNvSpPr/>
          <p:nvPr/>
        </p:nvSpPr>
        <p:spPr>
          <a:xfrm>
            <a:off x="-2800" y="3621002"/>
            <a:ext cx="2252100" cy="999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4">
            <a:hlinkClick r:id="rId7" action="ppaction://hlinksldjump"/>
          </p:cNvPr>
          <p:cNvSpPr/>
          <p:nvPr/>
        </p:nvSpPr>
        <p:spPr>
          <a:xfrm>
            <a:off x="2293680" y="3621012"/>
            <a:ext cx="2252100" cy="1221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4"/>
          <p:cNvSpPr/>
          <p:nvPr/>
        </p:nvSpPr>
        <p:spPr>
          <a:xfrm>
            <a:off x="4590218" y="3621012"/>
            <a:ext cx="22521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>
            <a:off x="6902500" y="3621000"/>
            <a:ext cx="2241600" cy="109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>
            <a:hlinkClick r:id="rId6" action="ppaction://hlinksldjump"/>
          </p:cNvPr>
          <p:cNvSpPr/>
          <p:nvPr/>
        </p:nvSpPr>
        <p:spPr>
          <a:xfrm>
            <a:off x="-18600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 txBox="1"/>
          <p:nvPr/>
        </p:nvSpPr>
        <p:spPr>
          <a:xfrm>
            <a:off x="286395" y="4713050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4"/>
          <p:cNvSpPr/>
          <p:nvPr/>
        </p:nvSpPr>
        <p:spPr>
          <a:xfrm>
            <a:off x="2285833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14"/>
          <p:cNvSpPr txBox="1"/>
          <p:nvPr/>
        </p:nvSpPr>
        <p:spPr>
          <a:xfrm>
            <a:off x="2293684" y="4604175"/>
            <a:ext cx="2252100" cy="2688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6" name="Google Shape;36;p14"/>
          <p:cNvSpPr/>
          <p:nvPr/>
        </p:nvSpPr>
        <p:spPr>
          <a:xfrm>
            <a:off x="4590215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4598067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38" name="Google Shape;38;p14"/>
          <p:cNvSpPr/>
          <p:nvPr/>
        </p:nvSpPr>
        <p:spPr>
          <a:xfrm>
            <a:off x="6894598" y="4541776"/>
            <a:ext cx="2268000" cy="393600"/>
          </a:xfrm>
          <a:prstGeom prst="rect">
            <a:avLst/>
          </a:prstGeom>
          <a:solidFill>
            <a:srgbClr val="3C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902449" y="4604175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0" name="Google Shape;40;p14">
            <a:hlinkClick r:id="rId6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9201" y="3208725"/>
            <a:ext cx="1803800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1" name="Google Shape;4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41275" y="3227957"/>
            <a:ext cx="1309350" cy="122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35950" y="3115299"/>
            <a:ext cx="1418825" cy="12602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  <p:pic>
        <p:nvPicPr>
          <p:cNvPr id="43" name="Google Shape;43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0087" y="3288787"/>
            <a:ext cx="1259375" cy="1061675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contenuto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5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48325" y="4874000"/>
            <a:ext cx="9240202" cy="297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5"/>
          <p:cNvSpPr/>
          <p:nvPr/>
        </p:nvSpPr>
        <p:spPr>
          <a:xfrm>
            <a:off x="3554519" y="4930799"/>
            <a:ext cx="1036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5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/>
          <p:nvPr/>
        </p:nvSpPr>
        <p:spPr>
          <a:xfrm>
            <a:off x="0" y="685800"/>
            <a:ext cx="1659600" cy="42030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5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" name="Google Shape;54;p15">
            <a:hlinkClick r:id="rId6" action="ppaction://hlinksldjump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43" y="2209625"/>
            <a:ext cx="1435532" cy="1002950"/>
          </a:xfrm>
          <a:prstGeom prst="rect">
            <a:avLst/>
          </a:prstGeom>
          <a:noFill/>
          <a:ln>
            <a:noFill/>
          </a:ln>
          <a:effectLst>
            <a:outerShdw blurRad="257175" dist="9525" dir="19560000" algn="bl" rotWithShape="0">
              <a:srgbClr val="80296F">
                <a:alpha val="1333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olo e contenuto">
  <p:cSld name="3_Titolo e contenuto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6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320701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6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61" name="Google Shape;6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6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6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6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" name="Google Shape;6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1401" y="2159800"/>
            <a:ext cx="1192100" cy="1112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olo e contenuto">
  <p:cSld name="4_Titolo e contenut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7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7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7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826" y="2075750"/>
            <a:ext cx="1364166" cy="1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olo e contenuto">
  <p:cSld name="2_Titolo e contenut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/>
          <p:nvPr/>
        </p:nvSpPr>
        <p:spPr>
          <a:xfrm>
            <a:off x="0" y="685800"/>
            <a:ext cx="1659600" cy="4202956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8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68450" y="4891500"/>
            <a:ext cx="9290527" cy="2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31944"/>
              </a:buClr>
              <a:buSzPts val="2000"/>
              <a:buChar char="▪"/>
              <a:defRPr sz="20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700"/>
              <a:buChar char="▪"/>
              <a:defRPr sz="17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400"/>
              <a:buChar char="▪"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A31944"/>
              </a:buClr>
              <a:buSzPts val="1100"/>
              <a:buChar char="•"/>
              <a:defRPr sz="11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8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/>
          <p:nvPr/>
        </p:nvSpPr>
        <p:spPr>
          <a:xfrm>
            <a:off x="-7050" y="2075750"/>
            <a:ext cx="1673700" cy="12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161" y="2178474"/>
            <a:ext cx="1275275" cy="107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2">
            <a:alphaModFix/>
          </a:blip>
          <a:srcRect b="86286"/>
          <a:stretch/>
        </p:blipFill>
        <p:spPr>
          <a:xfrm>
            <a:off x="-85481" y="4891499"/>
            <a:ext cx="9314963" cy="25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5183" y="4956790"/>
            <a:ext cx="831424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/>
          <p:nvPr/>
        </p:nvSpPr>
        <p:spPr>
          <a:xfrm>
            <a:off x="3554519" y="4930799"/>
            <a:ext cx="103633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938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Powered by</a:t>
            </a:r>
            <a:endParaRPr/>
          </a:p>
        </p:txBody>
      </p:sp>
      <p:pic>
        <p:nvPicPr>
          <p:cNvPr id="93" name="Google Shape;9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23328" y="75599"/>
            <a:ext cx="897344" cy="1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0" descr="Immagine che contiene fiore, pianta, grafica vettoriale&#10;&#10;Descrizione generata automaticamente"/>
          <p:cNvPicPr preferRelativeResize="0"/>
          <p:nvPr/>
        </p:nvPicPr>
        <p:blipFill rotWithShape="1">
          <a:blip r:embed="rId5">
            <a:alphaModFix/>
          </a:blip>
          <a:srcRect l="13220"/>
          <a:stretch/>
        </p:blipFill>
        <p:spPr>
          <a:xfrm rot="10627745">
            <a:off x="12372" y="15383"/>
            <a:ext cx="627021" cy="5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>
            <a:hlinkClick r:id="rId6" action="ppaction://hlinksldjump"/>
          </p:cNvPr>
          <p:cNvSpPr/>
          <p:nvPr/>
        </p:nvSpPr>
        <p:spPr>
          <a:xfrm>
            <a:off x="-2796" y="3333055"/>
            <a:ext cx="2252100" cy="1202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>
            <a:hlinkClick r:id="rId7" action="ppaction://hlinksldjump"/>
          </p:cNvPr>
          <p:cNvSpPr/>
          <p:nvPr/>
        </p:nvSpPr>
        <p:spPr>
          <a:xfrm>
            <a:off x="2293684" y="3333067"/>
            <a:ext cx="2252100" cy="1469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4590222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6902504" y="3333067"/>
            <a:ext cx="2252100" cy="131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57175" dist="9525" dir="19560000" algn="bl" rotWithShape="0">
              <a:srgbClr val="80296F">
                <a:alpha val="1333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0">
            <a:hlinkClick r:id="rId6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4898" y="3516853"/>
            <a:ext cx="879805" cy="87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>
            <a:hlinkClick r:id="rId7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904675" y="3387629"/>
            <a:ext cx="1013239" cy="1003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18217" y="3515366"/>
            <a:ext cx="808613" cy="800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 rotWithShape="1">
          <a:blip r:embed="rId11">
            <a:alphaModFix/>
          </a:blip>
          <a:srcRect t="-4833"/>
          <a:stretch/>
        </p:blipFill>
        <p:spPr>
          <a:xfrm>
            <a:off x="7588596" y="3498800"/>
            <a:ext cx="879805" cy="87122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>
            <a:hlinkClick r:id="rId6" action="ppaction://hlinksldjump"/>
          </p:cNvPr>
          <p:cNvSpPr/>
          <p:nvPr/>
        </p:nvSpPr>
        <p:spPr>
          <a:xfrm>
            <a:off x="-18600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0"/>
          <p:cNvSpPr txBox="1"/>
          <p:nvPr/>
        </p:nvSpPr>
        <p:spPr>
          <a:xfrm>
            <a:off x="286395" y="4672732"/>
            <a:ext cx="1636800" cy="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Messaggi chiave</a:t>
            </a:r>
            <a:endParaRPr sz="12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0" i="0" u="none" strike="noStrike" cap="none">
              <a:solidFill>
                <a:srgbClr val="976A9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0"/>
          <p:cNvSpPr/>
          <p:nvPr/>
        </p:nvSpPr>
        <p:spPr>
          <a:xfrm>
            <a:off x="2285833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2293684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Background &amp; methods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4590215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4598067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Results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6894598" y="4501458"/>
            <a:ext cx="2268000" cy="393600"/>
          </a:xfrm>
          <a:prstGeom prst="rect">
            <a:avLst/>
          </a:prstGeom>
          <a:solidFill>
            <a:srgbClr val="EEDD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6902449" y="4563857"/>
            <a:ext cx="22521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976A98"/>
                </a:solidFill>
                <a:latin typeface="Comfortaa"/>
                <a:ea typeface="Comfortaa"/>
                <a:cs typeface="Comfortaa"/>
                <a:sym typeface="Comfortaa"/>
              </a:rPr>
              <a:t>Conclusions</a:t>
            </a:r>
            <a:endParaRPr sz="600" b="1" i="0" u="none" strike="noStrike" cap="none">
              <a:solidFill>
                <a:srgbClr val="976A9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376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700"/>
              <a:buFont typeface="Noto Sans Symbols"/>
              <a:buChar char="▪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rgbClr val="0376AF"/>
              </a:buClr>
              <a:buSzPts val="140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title"/>
          </p:nvPr>
        </p:nvSpPr>
        <p:spPr>
          <a:xfrm>
            <a:off x="628650" y="510776"/>
            <a:ext cx="7886700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487028" y="1507067"/>
            <a:ext cx="8160000" cy="7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2200" b="1" dirty="0"/>
              <a:t>Air pollution and breast cancer incidence in the</a:t>
            </a:r>
            <a:br>
              <a:rPr lang="en-US" sz="2200" b="1" dirty="0"/>
            </a:br>
            <a:r>
              <a:rPr lang="en-US" sz="2200" b="1" dirty="0"/>
              <a:t>multiethnic cohort study</a:t>
            </a:r>
            <a:endParaRPr lang="en-US" sz="2200" b="1" i="1" dirty="0"/>
          </a:p>
        </p:txBody>
      </p:sp>
      <p:sp>
        <p:nvSpPr>
          <p:cNvPr id="120" name="Google Shape;120;p2"/>
          <p:cNvSpPr/>
          <p:nvPr/>
        </p:nvSpPr>
        <p:spPr>
          <a:xfrm>
            <a:off x="487004" y="2245091"/>
            <a:ext cx="81600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Wu AH, Wu J, Tseng C, et al.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 Clin Oncol 2024 Oct 8:JCO2400418.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Epub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ahead of print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È stata condotta un’analisi volta ad accertare la relazione tra esposizione all’inquinamento da particolato fine (PM</a:t>
            </a:r>
            <a:r>
              <a:rPr lang="it-IT" sz="1500" baseline="-25000" dirty="0"/>
              <a:t>2.5</a:t>
            </a:r>
            <a:r>
              <a:rPr lang="it-IT" sz="1500" dirty="0"/>
              <a:t>) e rischio di carcinoma mammario (BC) invasivo in una popolazione altamente eterogenea in termini di origine razziale ed etnica e condizioni socioeconomiche. A tale scopo, sono stati utilizzati i dati di 58.358 donne californiane partecipanti al </a:t>
            </a:r>
            <a:r>
              <a:rPr lang="it-IT" sz="1500" dirty="0" err="1"/>
              <a:t>Multiethnic</a:t>
            </a:r>
            <a:r>
              <a:rPr lang="it-IT" sz="1500" dirty="0"/>
              <a:t> </a:t>
            </a:r>
            <a:r>
              <a:rPr lang="it-IT" sz="1500" dirty="0" err="1"/>
              <a:t>Cohort</a:t>
            </a:r>
            <a:r>
              <a:rPr lang="it-IT" sz="1500" dirty="0"/>
              <a:t> (MEC) Study e seguite in follow-up per una media di 19,3 anni.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500" dirty="0"/>
              <a:t>L’esposizione a PM</a:t>
            </a:r>
            <a:r>
              <a:rPr lang="it-IT" sz="1500" baseline="30000" dirty="0"/>
              <a:t>2.5</a:t>
            </a:r>
            <a:r>
              <a:rPr lang="it-IT" sz="1500" dirty="0"/>
              <a:t> è risultata associata a un aumento statisticamente significativo dell’incidenza di BC (hazard ratio [HR] per 10 </a:t>
            </a:r>
            <a:r>
              <a:rPr lang="el-GR" sz="1500" dirty="0"/>
              <a:t>μ</a:t>
            </a:r>
            <a:r>
              <a:rPr lang="it-IT" sz="1500" dirty="0"/>
              <a:t>g/m</a:t>
            </a:r>
            <a:r>
              <a:rPr lang="it-IT" sz="1500" baseline="30000" dirty="0"/>
              <a:t>3</a:t>
            </a:r>
            <a:r>
              <a:rPr lang="it-IT" sz="1500" dirty="0"/>
              <a:t>, 1,28; IC 95%, 1,08-1,51). Non è emersa alcuna evidenza di eterogeneità nell’associazione in funzione del gruppo razziale ed etnico di appartenenza o dello stato dei recettori ormonali; viceversa, l’associazione è variata significativamente tra donne con e senza anamnesi familiare di BC (</a:t>
            </a:r>
            <a:r>
              <a:rPr lang="it-IT" sz="1500" dirty="0" err="1"/>
              <a:t>p</a:t>
            </a:r>
            <a:r>
              <a:rPr lang="it-IT" sz="1500" dirty="0"/>
              <a:t> = 0,046). Una metanalisi dei dati di MEC e di altre 10 coorti prospettiche ha consentito di stimare un aumento del 5% dell’incidenza di BC per ogni aumento di 10 µg/m</a:t>
            </a:r>
            <a:r>
              <a:rPr lang="it-IT" sz="1500" baseline="30000" dirty="0"/>
              <a:t>3</a:t>
            </a:r>
            <a:r>
              <a:rPr lang="it-IT" sz="1500" dirty="0"/>
              <a:t> dell’esposizione a PM</a:t>
            </a:r>
            <a:r>
              <a:rPr lang="it-IT" sz="1500" baseline="-25000" dirty="0"/>
              <a:t>2.5</a:t>
            </a:r>
            <a:r>
              <a:rPr lang="it-IT" sz="1500" dirty="0"/>
              <a:t>.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endParaRPr lang="it-IT" sz="1500" dirty="0"/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1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1838738" y="1155570"/>
            <a:ext cx="6886518" cy="367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it-IT" sz="1600" dirty="0"/>
              <a:t>I risultati presentati supportano l’esposizione a PM</a:t>
            </a:r>
            <a:r>
              <a:rPr lang="it-IT" sz="1600" baseline="-25000" dirty="0"/>
              <a:t>2.5</a:t>
            </a:r>
            <a:r>
              <a:rPr lang="it-IT" sz="1600" dirty="0"/>
              <a:t> come fattore di rischio per lo sviluppo di BC. A giudizio degli autori, poiché circa la metà dei casi di BC non è spiegabile sulla base dei fattori di rischio noti e l’incidenza della malattia continua a crescere – soprattutto nei paesi a basso e medio reddito, la prevenzione deve necessariamente prevedere non solo interventi individuali mirati alla modifica di comportamenti e stili di vita, ma anche politiche e regolamentazioni a livello di popolazione volte a contenere l’esposizione all’inquinamento ambientale.</a:t>
            </a:r>
          </a:p>
        </p:txBody>
      </p:sp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MESSAGGI CHIAVE |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34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Recent studies suggested fine particulate matter (PM</a:t>
            </a:r>
            <a:r>
              <a:rPr lang="en-US" baseline="-25000" dirty="0"/>
              <a:t>2.5</a:t>
            </a:r>
            <a:r>
              <a:rPr lang="en-US" dirty="0"/>
              <a:t>) exposure increases the risk of breast cancer, but evidence among racially and ethnically diverse populations remains sparse.</a:t>
            </a:r>
          </a:p>
        </p:txBody>
      </p:sp>
      <p:sp>
        <p:nvSpPr>
          <p:cNvPr id="133" name="Google Shape;133;p4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PURPOSE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405982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Among 58,358 California female participants of the Multiethnic Cohort (MEC) Study followed for an average of 19.3 years (1993-2018), we used Cox proportional hazards regression to examine associations of time-varying PM with invasive breast cancer risk (n = 3,524 cases; 70% African American and Latino females), adjusting for </a:t>
            </a:r>
            <a:r>
              <a:rPr lang="en-US" dirty="0" err="1"/>
              <a:t>sociodemographics</a:t>
            </a:r>
            <a:r>
              <a:rPr lang="en-US" dirty="0"/>
              <a:t> and lifestyle factors.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Subgroup analyses were conducted for race and ethnicity, hormone receptor status, and breast cancer risk factors.</a:t>
            </a:r>
          </a:p>
        </p:txBody>
      </p:sp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MATERIAL &amp; METHODS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864995" cy="3263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Satellite-based PM</a:t>
            </a:r>
            <a:r>
              <a:rPr lang="en-US" sz="1800" baseline="-25000" dirty="0"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was associated with a statistically significant increased incidence of breast cancer (hazard ratio [HR] per 10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g/m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1.28 [95% CI, 1.08 to 1.51]).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We found no evidence of heterogeneity in associations by race and ethnicity and hormone receptor status.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Family history of breast cancer showed evidence of heterogeneity in PM</a:t>
            </a:r>
            <a:r>
              <a:rPr lang="en-US" sz="1800" baseline="-25000" dirty="0"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-associations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Pheterogeneity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= 0.046).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a meta-analysis of the MEC and 10 other prospective cohorts, breast cancer incidence increased in association with exposure to PM</a:t>
            </a:r>
            <a:r>
              <a:rPr lang="en-US" sz="1800" baseline="-25000" dirty="0">
                <a:latin typeface="Calibri"/>
                <a:ea typeface="Calibri"/>
                <a:cs typeface="Calibri"/>
                <a:sym typeface="Calibri"/>
              </a:rPr>
              <a:t>2.5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(HR per 10 </a:t>
            </a:r>
            <a:r>
              <a:rPr lang="el-GR" sz="1800" dirty="0"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g/m</a:t>
            </a:r>
            <a:r>
              <a:rPr lang="en-US" sz="1800" baseline="30000" dirty="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increase, 1.05 [95% CI, 1.00 to 1.10]; p = 0.064).</a:t>
            </a:r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RESULTS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body" idx="1"/>
          </p:nvPr>
        </p:nvSpPr>
        <p:spPr>
          <a:xfrm>
            <a:off x="1838738" y="1369218"/>
            <a:ext cx="6676611" cy="3263505"/>
          </a:xfr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Findings from this large multiethnic cohort with long-term air pollutant exposure and published prospective cohort studies support PM</a:t>
            </a:r>
            <a:r>
              <a:rPr lang="en-US" baseline="-25000" dirty="0"/>
              <a:t>2.5</a:t>
            </a:r>
            <a:r>
              <a:rPr lang="en-US" dirty="0"/>
              <a:t> as a risk factor for breast cancer.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ct val="100000"/>
            </a:pPr>
            <a:r>
              <a:rPr lang="en-US" dirty="0"/>
              <a:t>As about half of breast cancer cannot be explained by established breast cancer risk factors and incidence is continuing to increase, particularly in low- and middle-income countries, our results highlight that breast cancer prevention should include not only individual-level behavior-centered approaches but also population-wide policies and regulations to curb PM</a:t>
            </a:r>
            <a:r>
              <a:rPr lang="en-US" baseline="-25000" dirty="0"/>
              <a:t>2.5</a:t>
            </a:r>
            <a:r>
              <a:rPr lang="en-US" dirty="0"/>
              <a:t> exposure.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title"/>
          </p:nvPr>
        </p:nvSpPr>
        <p:spPr>
          <a:xfrm>
            <a:off x="1838738" y="510776"/>
            <a:ext cx="6676612" cy="757239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dirty="0"/>
              <a:t>CONCLUSIONS</a:t>
            </a:r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636</Words>
  <Application>Microsoft Macintosh PowerPoint</Application>
  <PresentationFormat>Presentazione su schermo (16:9)</PresentationFormat>
  <Paragraphs>22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Calibri</vt:lpstr>
      <vt:lpstr>Noto Sans Symbols</vt:lpstr>
      <vt:lpstr>Arial</vt:lpstr>
      <vt:lpstr>Comfortaa</vt:lpstr>
      <vt:lpstr>Tema di Office</vt:lpstr>
      <vt:lpstr>Presentazione standard di PowerPoint</vt:lpstr>
      <vt:lpstr>Presentazione standard di PowerPoint</vt:lpstr>
      <vt:lpstr>MESSAGGI CHIAVE | 1</vt:lpstr>
      <vt:lpstr>MESSAGGI CHIAVE | 2</vt:lpstr>
      <vt:lpstr>PURPOSE</vt:lpstr>
      <vt:lpstr>MATERIAL &amp; METHODS</vt:lpstr>
      <vt:lpstr>RESULTS</vt:lpstr>
      <vt:lpstr>CONCLUSIONS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BCJS24</dc:title>
  <dc:subject/>
  <dc:creator>Giorgio Mantovani</dc:creator>
  <cp:keywords/>
  <dc:description/>
  <cp:lastModifiedBy>Giorgio Mantovani</cp:lastModifiedBy>
  <cp:revision>15</cp:revision>
  <dcterms:created xsi:type="dcterms:W3CDTF">2019-04-12T11:26:00Z</dcterms:created>
  <dcterms:modified xsi:type="dcterms:W3CDTF">2024-11-03T16:22:43Z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