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083733"/>
            <a:ext cx="8160000" cy="151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US Food and Drug Administration approval summary: </a:t>
            </a:r>
            <a:r>
              <a:rPr lang="en-US" sz="2200" b="1" dirty="0" err="1"/>
              <a:t>capivasertib</a:t>
            </a:r>
            <a:r>
              <a:rPr lang="en-US" sz="2200" b="1" dirty="0"/>
              <a:t> with fulvestrant for hormone receptor-positive, human</a:t>
            </a:r>
            <a:br>
              <a:rPr lang="en-US" sz="2200" b="1" dirty="0"/>
            </a:br>
            <a:r>
              <a:rPr lang="en-US" sz="2200" b="1" dirty="0"/>
              <a:t>epidermal growth factor receptor 2-negative locally advanced or</a:t>
            </a:r>
            <a:br>
              <a:rPr lang="en-US" sz="2200" b="1" dirty="0"/>
            </a:br>
            <a:r>
              <a:rPr lang="en-US" sz="2200" b="1" dirty="0"/>
              <a:t>metastatic breast cancer with </a:t>
            </a:r>
            <a:r>
              <a:rPr lang="en-US" sz="2200" b="1" i="1" dirty="0"/>
              <a:t>PIK3CA</a:t>
            </a:r>
            <a:r>
              <a:rPr lang="en-US" sz="2200" b="1" dirty="0"/>
              <a:t>/</a:t>
            </a:r>
            <a:r>
              <a:rPr lang="en-US" sz="2200" b="1" i="1" dirty="0"/>
              <a:t>AKT1</a:t>
            </a:r>
            <a:r>
              <a:rPr lang="en-US" sz="2200" b="1" dirty="0"/>
              <a:t>/</a:t>
            </a:r>
            <a:r>
              <a:rPr lang="en-US" sz="2200" b="1" i="1" dirty="0"/>
              <a:t>PTEN</a:t>
            </a:r>
            <a:r>
              <a:rPr lang="en-US" sz="2200" b="1" dirty="0"/>
              <a:t> alterations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600694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Dilawari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Buturla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J, Osgood C,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Aug 19:JCO2400427.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Nel novembre 2023 la Food and Drug Administration ha autorizzato </a:t>
            </a:r>
            <a:r>
              <a:rPr lang="it-IT" sz="1600" dirty="0" err="1"/>
              <a:t>capivasertib</a:t>
            </a:r>
            <a:r>
              <a:rPr lang="it-IT" sz="1600" dirty="0"/>
              <a:t> in combinazione con fulvestrant per il trattamento di pazienti adulti con carcinoma mammario HR+/HER2- in stadio avanzato (</a:t>
            </a:r>
            <a:r>
              <a:rPr lang="it-IT" sz="1600" dirty="0" err="1"/>
              <a:t>aBC</a:t>
            </a:r>
            <a:r>
              <a:rPr lang="it-IT" sz="1600" dirty="0"/>
              <a:t>) già sottoposti ad almeno una terapia endocrina e portatori di mutazioni a carico di </a:t>
            </a:r>
            <a:r>
              <a:rPr lang="it-IT" sz="1600" i="1" dirty="0"/>
              <a:t>PIK3CA/AKT1/PTEN</a:t>
            </a:r>
            <a:r>
              <a:rPr lang="it-IT" sz="1600" dirty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La decisione dell’ente regolatore si è basata sul rapporto rischio-beneficio emerso da CAPItello-291, uno studio di fase III, randomizzato, in doppio cieco, che ha valutato fulvestrant ± </a:t>
            </a:r>
            <a:r>
              <a:rPr lang="it-IT" sz="1600" dirty="0" err="1"/>
              <a:t>capivasertib</a:t>
            </a:r>
            <a:r>
              <a:rPr lang="it-IT" sz="1600" dirty="0"/>
              <a:t> in 708 pazienti con </a:t>
            </a:r>
            <a:r>
              <a:rPr lang="it-IT" sz="1600" dirty="0" err="1"/>
              <a:t>aBC</a:t>
            </a:r>
            <a:r>
              <a:rPr lang="it-IT" sz="1600" dirty="0"/>
              <a:t> HR+/HER2-, 289 dei quali erano portatori di alterazioni </a:t>
            </a:r>
            <a:r>
              <a:rPr lang="it-IT" sz="1600" i="1" dirty="0"/>
              <a:t>PIK3CA/AKT1/PTEN </a:t>
            </a:r>
            <a:r>
              <a:rPr lang="it-IT" sz="1600" dirty="0"/>
              <a:t>(la cosiddetta popolazione positiva per i biomarcatori [BM+]).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Lo studio ha dimostrato un beneficio significativo in sopravvivenza libera da progressione (PFS) nella popolazione complessiva e in quella BM+; in quest’ultima, la PFS mediana (</a:t>
            </a:r>
            <a:r>
              <a:rPr lang="it-IT" sz="1600" dirty="0" err="1"/>
              <a:t>mPFS</a:t>
            </a:r>
            <a:r>
              <a:rPr lang="it-IT" sz="1600" dirty="0"/>
              <a:t>) è stata di 7,3 vs 3,1 mesi con </a:t>
            </a:r>
            <a:r>
              <a:rPr lang="it-IT" sz="1600" dirty="0" err="1"/>
              <a:t>capivasertib</a:t>
            </a:r>
            <a:r>
              <a:rPr lang="it-IT" sz="1600" dirty="0"/>
              <a:t> rispetto a placebo (</a:t>
            </a:r>
            <a:r>
              <a:rPr lang="it-IT" sz="1600" i="1" dirty="0"/>
              <a:t>hazard ratio </a:t>
            </a:r>
            <a:r>
              <a:rPr lang="it-IT" sz="1600" dirty="0"/>
              <a:t>[HR] 0,50; IC 95%, 0,38-0,65; </a:t>
            </a:r>
            <a:r>
              <a:rPr lang="it-IT" sz="1600" dirty="0" err="1"/>
              <a:t>p</a:t>
            </a:r>
            <a:r>
              <a:rPr lang="it-IT" sz="1600" dirty="0"/>
              <a:t> &lt;0,0001). In un’analisi esplorativa, la </a:t>
            </a:r>
            <a:r>
              <a:rPr lang="it-IT" sz="1600" dirty="0" err="1"/>
              <a:t>mPFS</a:t>
            </a:r>
            <a:r>
              <a:rPr lang="it-IT" sz="1600" dirty="0"/>
              <a:t> è risultata pari a 5,3 vs 3,7 mesi (HR, 0,79; IC 95%, 0,61-1,02) nel sottogruppo BM-, a dimostrare come il beneficio osservato nella popolazione complessiva fosse largamente attribuibile ai pazienti con positività dei biomarcatori.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L’incidenza di eventi avversi di grado ≥3 (soprattutto diarrea, tossicità cutanea e iperglicemia) è stata maggiore con </a:t>
            </a:r>
            <a:r>
              <a:rPr lang="it-IT" sz="1600" dirty="0" err="1"/>
              <a:t>capivasertib</a:t>
            </a:r>
            <a:r>
              <a:rPr lang="it-IT" sz="1600" dirty="0"/>
              <a:t>. Complessivamente, il rapporto rischio-beneficio è stato giudicato favorevole nei soli pazienti BM+, anche alla luce del miglioramento del tasso di risposta e dell’assenza di un impatto negativo sulla sopravvivenza globale osservati in questo sottogruppo.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en-US" dirty="0"/>
              <a:t>The US Food and Drug Administration (FDA) approved </a:t>
            </a:r>
            <a:r>
              <a:rPr lang="en-US" dirty="0" err="1"/>
              <a:t>capivasertib</a:t>
            </a:r>
            <a:r>
              <a:rPr lang="en-US" dirty="0"/>
              <a:t> in combination with fulvestrant for adult patients with hormone receptor-positive, human epidermal growth factor receptor 2 (HER2)-negative, locally advanced, or metastatic breast cancer (MBC) who have received at least one previous endocrine therapy and whose tumors harbor one or more phosphatidylinositol 3-kinase (</a:t>
            </a:r>
            <a:r>
              <a:rPr lang="en-US" i="1" dirty="0"/>
              <a:t>PIK3CA</a:t>
            </a:r>
            <a:r>
              <a:rPr lang="en-US" dirty="0"/>
              <a:t>)/AKT Serine/Threonine Kinase 1 (</a:t>
            </a:r>
            <a:r>
              <a:rPr lang="en-US" i="1" dirty="0"/>
              <a:t>AKT1</a:t>
            </a:r>
            <a:r>
              <a:rPr lang="en-US" dirty="0"/>
              <a:t>)/phosphatase and </a:t>
            </a:r>
            <a:r>
              <a:rPr lang="en-US" dirty="0" err="1"/>
              <a:t>tensin</a:t>
            </a:r>
            <a:r>
              <a:rPr lang="en-US" dirty="0"/>
              <a:t> homolog (</a:t>
            </a:r>
            <a:r>
              <a:rPr lang="en-US" i="1" dirty="0"/>
              <a:t>PTEN</a:t>
            </a:r>
            <a:r>
              <a:rPr lang="en-US" dirty="0"/>
              <a:t>) alterations, as detected by an FDA-approved test.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7009171" cy="3507582"/>
          </a:xfr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Approval was based on CAPItello-291, a randomized, double-blind, multicenter trial of 708 patients with hormone receptor-positive, HER2-negative advanced or MBC, including 289 patients with </a:t>
            </a:r>
            <a:r>
              <a:rPr lang="en-US" i="1" dirty="0"/>
              <a:t>PIK3CA/AKT1/PTEN </a:t>
            </a:r>
            <a:r>
              <a:rPr lang="en-US" dirty="0"/>
              <a:t>tumor alterations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were randomly assigned 1:1 to receive </a:t>
            </a:r>
            <a:r>
              <a:rPr lang="en-US" dirty="0" err="1"/>
              <a:t>capivasertib</a:t>
            </a:r>
            <a:r>
              <a:rPr lang="en-US" dirty="0"/>
              <a:t> 400 mg twice daily for 4 days per week with fulvestrant versus placebo with fulvestrant.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Random assignment was stratified by presence of liver metastases, previous treatment with CDK4/6i, cyclin-dependent kinase four and six (CDK4/6) inhibitors, and geographical region.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PATIENTS &amp; 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4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statistically significant progression-free survival (PFS) benefit was demonstrated in the overall population (hazard ratio [HR], 0.6 [95% CI, 0.51 to 0.71]); this result was driven by 289 patients in the biomarker-positive population (HR, 0.5 [95% CI, 0.37 to 0.68]).</a:t>
            </a:r>
          </a:p>
          <a:p>
            <a:pPr>
              <a:spcAft>
                <a:spcPts val="80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exploratory analysis of investigator-assessed PFS in the 313 (44%) patients in the biomarker-negative population showed uncertain benefit (HR, 0.78 [95% CI, 0.60 to 1.01]).</a:t>
            </a:r>
          </a:p>
          <a:p>
            <a:pPr>
              <a:spcAft>
                <a:spcPts val="80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capivasertib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more patients had Grade ≥3 toxicities. Key concerns included hyperglycemia (18% all-grade, 2.8% Grade ≥3), cutaneous toxicity (58% all-grade, 17% Grade ≥3), and diarrhea (72% all-grade, 9% Grade ≥3).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 err="1"/>
              <a:t>Capivasertib</a:t>
            </a:r>
            <a:r>
              <a:rPr lang="en-US" dirty="0"/>
              <a:t> with fulvestrant was approved for patients whose tumors harbored </a:t>
            </a:r>
            <a:r>
              <a:rPr lang="en-US" i="1" dirty="0"/>
              <a:t>PIK3CA/AKT1/PTEN </a:t>
            </a:r>
            <a:r>
              <a:rPr lang="en-US" dirty="0"/>
              <a:t>alterations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Benefit-risk </a:t>
            </a:r>
            <a:r>
              <a:rPr lang="en-US" dirty="0"/>
              <a:t>assessment in this subgroup was favorable based on a statistically significant and clinically meaningful improvement in PFS in the context of an acceptable safety profile including no evidence of a potential detriment in overall </a:t>
            </a:r>
            <a:r>
              <a:rPr lang="en-US"/>
              <a:t>survival.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By </a:t>
            </a:r>
            <a:r>
              <a:rPr lang="en-US" dirty="0"/>
              <a:t>contrast, the benefit-risk was unfavorable in the biomarker-negative population.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744</Words>
  <Application>Microsoft Macintosh PowerPoint</Application>
  <PresentationFormat>Presentazione su schermo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Noto Sans Symbols</vt:lpstr>
      <vt:lpstr>Calibri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PATIENTS &amp; 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20</cp:revision>
  <dcterms:created xsi:type="dcterms:W3CDTF">2019-04-12T11:26:00Z</dcterms:created>
  <dcterms:modified xsi:type="dcterms:W3CDTF">2024-10-02T08:22:15Z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