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1" r:id="rId7"/>
    <p:sldId id="269" r:id="rId8"/>
    <p:sldId id="262" r:id="rId9"/>
    <p:sldId id="268" r:id="rId10"/>
    <p:sldId id="264" r:id="rId11"/>
    <p:sldId id="266" r:id="rId12"/>
  </p:sldIdLst>
  <p:sldSz cx="9144000" cy="5143500" type="screen16x9"/>
  <p:notesSz cx="6858000" cy="9144000"/>
  <p:embeddedFontLst>
    <p:embeddedFont>
      <p:font typeface="Comfortaa" pitchFamily="2" charset="0"/>
      <p:regular r:id="rId14"/>
      <p:bold r:id="rId15"/>
    </p:embeddedFont>
    <p:embeddedFont>
      <p:font typeface="Noto Sans Symbols" panose="020B050204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45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53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10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10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Our findings suggest that patients whose biology predicts a late relapse a decade or more after breast-conserving surgery for early breast cancer might gain little from adjuvant radiotherapy.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INTEPRETATION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26067"/>
            <a:ext cx="8160000" cy="11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Postoperative radiotherapy in women with early operable breast cancer (Scottish Breast Conservation Trial): 30-year update of a </a:t>
            </a:r>
            <a:r>
              <a:rPr lang="en-US" sz="2200" b="1" dirty="0" err="1"/>
              <a:t>randomised</a:t>
            </a:r>
            <a:r>
              <a:rPr lang="en-US" sz="2200" b="1" dirty="0"/>
              <a:t>, controlled, phase 3 trial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Williams LJ,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Kunkler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IH, Taylor KJ,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Lancet Oncol 2024;25(9):1213-1221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Lo Scottish </a:t>
            </a:r>
            <a:r>
              <a:rPr lang="it-IT" sz="1600" dirty="0" err="1"/>
              <a:t>Breast</a:t>
            </a:r>
            <a:r>
              <a:rPr lang="it-IT" sz="1600" dirty="0"/>
              <a:t> </a:t>
            </a:r>
            <a:r>
              <a:rPr lang="it-IT" sz="1600" dirty="0" err="1"/>
              <a:t>Conservation</a:t>
            </a:r>
            <a:r>
              <a:rPr lang="it-IT" sz="1600" dirty="0"/>
              <a:t> Trial è uno studio multicentrico, randomizzato, di fase III che ha confrontato due approcci di trattamento, con e senza radioterapia (RT) adiuvante, in 589 pazienti con carcinoma mammario precoce (</a:t>
            </a:r>
            <a:r>
              <a:rPr lang="it-IT" sz="1600" dirty="0" err="1"/>
              <a:t>eBC</a:t>
            </a:r>
            <a:r>
              <a:rPr lang="it-IT" sz="1600" dirty="0"/>
              <a:t>) sottoposte a chirurgia conservativa e successiva terapia medica sistemica (ormonoterapia o chemioterapia). In questa sede, si riportano i risultati a 30 anni relativi all’endpoint primario della recidiva tumorale ipsilaterale e all’endpoint co-primario della sopravvivenza globale (OS).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A un follow-up mediano di 17,5 anni, non sono state rilevate differenze significative in OS tra i due gruppi, con una sopravvivenza mediana di 18,7 vs 19,2 anni nelle pazienti non sottoposte a RT rispetto alla coorte RT (hazard ratio [HR], 1,08; IC 95%, 0,89-1,30; </a:t>
            </a:r>
            <a:r>
              <a:rPr lang="it-IT" sz="1600" dirty="0" err="1"/>
              <a:t>p</a:t>
            </a:r>
            <a:r>
              <a:rPr lang="it-IT" sz="1600" dirty="0"/>
              <a:t> = 0,43). In termini di controllo locale, il vantaggio della RT è apparso tempo-dipendente, con un HR di recidiva ipsilaterale pari a 0,24 (IC 95%, 0,15-0,38; </a:t>
            </a:r>
            <a:r>
              <a:rPr lang="it-IT" sz="1600" dirty="0" err="1"/>
              <a:t>p</a:t>
            </a:r>
            <a:r>
              <a:rPr lang="it-IT" sz="1600" dirty="0"/>
              <a:t> &lt;0,0001) nei primi 10 anni dopo il trattamento (RT vs nessuna RT) e nessuna differenza significativa tra i due gruppi nel follow-up successivo.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L’aggiornamento presentato sembra suggerire che le pazienti </a:t>
            </a:r>
            <a:r>
              <a:rPr lang="it-IT" sz="1600" dirty="0" err="1"/>
              <a:t>eBC</a:t>
            </a:r>
            <a:r>
              <a:rPr lang="it-IT" sz="1600" dirty="0"/>
              <a:t> con biologia tumorale predittiva di recidiva tardiva potrebbero trarre solo modesti benefici dalla RT adiuvante. Questo dato può assistere i clinici nell’orientare le pazienti verso la scelta se sottoporsi a tale trattamento ed enfatizza l’importanza di condurre follow-up più a lungo termine per un pieno apprezzamento degli effetti prodotti da un intervento terapeutico.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Breast-conserving surgery, adjuvant systemic therapy, and radiotherapy are the standard of care for most women with early breast cancer.</a:t>
            </a:r>
          </a:p>
          <a:p>
            <a:pPr lvl="0"/>
            <a:r>
              <a:rPr lang="en-US" dirty="0"/>
              <a:t>There are few reports of clinical outcomes beyond the first decade of follow-up of </a:t>
            </a:r>
            <a:r>
              <a:rPr lang="en-US" dirty="0" err="1"/>
              <a:t>randomised</a:t>
            </a:r>
            <a:r>
              <a:rPr lang="en-US" dirty="0"/>
              <a:t> trials comparing breast-conserving surgery with or without radiotherapy. We present a 30-year update of the Scottish Breast Conservation Trial.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this </a:t>
            </a:r>
            <a:r>
              <a:rPr lang="en-US" dirty="0" err="1"/>
              <a:t>randomised</a:t>
            </a:r>
            <a:r>
              <a:rPr lang="en-US" dirty="0"/>
              <a:t>, controlled, phase 3 trial across 14 hospitals in Scotland, women aged younger than 70 years with early breast cancer (</a:t>
            </a:r>
            <a:r>
              <a:rPr lang="en-US" dirty="0" err="1"/>
              <a:t>tumours</a:t>
            </a:r>
            <a:r>
              <a:rPr lang="en-US" dirty="0"/>
              <a:t> ≤4 cm [T1 or T2 and N0 or N1]) were included.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They underwent breast-conserving surgery (1 cm margin) with axillary node sampling or clearance. </a:t>
            </a:r>
            <a:r>
              <a:rPr lang="en-US" dirty="0" err="1"/>
              <a:t>Oestrogen</a:t>
            </a:r>
            <a:r>
              <a:rPr lang="en-US" dirty="0"/>
              <a:t> receptor (ER)-rich patients (≥20 </a:t>
            </a:r>
            <a:r>
              <a:rPr lang="en-US" dirty="0" err="1"/>
              <a:t>fmol</a:t>
            </a:r>
            <a:r>
              <a:rPr lang="en-US" dirty="0"/>
              <a:t>/mg protein) received 20 mg oral tamoxifen daily for 5 years.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ER-poor patients (&lt;20 </a:t>
            </a:r>
            <a:r>
              <a:rPr lang="en-US" dirty="0" err="1"/>
              <a:t>fmol</a:t>
            </a:r>
            <a:r>
              <a:rPr lang="en-US" dirty="0"/>
              <a:t>/mg protein) received chemotherapy (cyclophosphamide 600 mg/m2, methotrexate 50 mg/m2, and fluorouracil 600 mg/m2 every 21 days intravenously in eight courses).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 | 1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Stratification was by menstrual status (within or more than 12 months from last menstrual period) and ER status (</a:t>
            </a:r>
            <a:r>
              <a:rPr lang="en-US" dirty="0" err="1"/>
              <a:t>oestrogen</a:t>
            </a:r>
            <a:r>
              <a:rPr lang="en-US" dirty="0"/>
              <a:t> concentration ≥20 </a:t>
            </a:r>
            <a:r>
              <a:rPr lang="en-US" dirty="0" err="1"/>
              <a:t>fmol</a:t>
            </a:r>
            <a:r>
              <a:rPr lang="en-US" dirty="0"/>
              <a:t>/mg protein, &lt;20 </a:t>
            </a:r>
            <a:r>
              <a:rPr lang="en-US" dirty="0" err="1"/>
              <a:t>fmol</a:t>
            </a:r>
            <a:r>
              <a:rPr lang="en-US" dirty="0"/>
              <a:t>/mg protein, or unknown) and patients were randomly assigned (1:1) to high-dose (50 </a:t>
            </a:r>
            <a:r>
              <a:rPr lang="en-US" dirty="0" err="1"/>
              <a:t>Gy</a:t>
            </a:r>
            <a:r>
              <a:rPr lang="en-US" dirty="0"/>
              <a:t> in 20-25 fractions) local or locoregional radiotherapy versus no radiotherapy.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No blinding was possible due to the nature of the treatment. We report the primary endpoint of the original trial, ipsilateral breast </a:t>
            </a:r>
            <a:r>
              <a:rPr lang="en-US" dirty="0" err="1"/>
              <a:t>tumour</a:t>
            </a:r>
            <a:r>
              <a:rPr lang="en-US" dirty="0"/>
              <a:t> recurrence, and the co-primary endpoint, overall survival.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Clinical outcomes were compared by the log-rank test. Hazard ratios (HRs) are reported, with no radiotherapy as the reference group.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Failures of the proportional hazards assumption are reported if significant.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All analyses are by intention to treat.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 |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891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Between April 1, 1985, and Oct 2, 1991, 589 patients were enrolled and randomly assigned to the two treatment groups (293 to radiotherapy and 296 to no radiotherapy).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After exclusion of four ineligible patients (two in each group), there were 291 patients in the radiotherapy group and 294 patients in the no radiotherapy group.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Median follow-up was 17.5 years (IQR 8.4-27.9).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Ipsilateral breast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tumour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recurrence was significantly lower in the radiotherapy group than in the no radiotherapy group (46 [16%] of 291 vs 107 [36%] of 294; HR 0.39 [95% CI 0.28-0.55], p &lt;0.0001).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FINDINGS | 1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Although there were differences in the hazard rate for ipsilateral breast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tumour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recurrence in the first decade after treatment (HR 0.24 [95% CI 0.15-0.38], p &lt;0.0001), subsequent risks of ipsilateral breast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tumour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recurrence were similar in both groups (0.98 [0.54-1.79], p = 0.95).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There was no difference in overall survival between the two groups (median 18.7 years [95% CI 16.5-21.5] in the no radiotherapy group vs 19.2 years [16.9-21.3] in the radiotherapy group; HR 1.08 [95% CI 0.89-1.30], log-rank p = 0.43).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FINDINGS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319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898</Words>
  <Application>Microsoft Macintosh PowerPoint</Application>
  <PresentationFormat>Presentazione su schermo (16:9)</PresentationFormat>
  <Paragraphs>32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Calibri</vt:lpstr>
      <vt:lpstr>Comfortaa</vt:lpstr>
      <vt:lpstr>Noto Sans Symbols</vt:lpstr>
      <vt:lpstr>Arial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BACKGROUND</vt:lpstr>
      <vt:lpstr>METHODS | 1</vt:lpstr>
      <vt:lpstr>METHODS | 2</vt:lpstr>
      <vt:lpstr>FINDINGS | 1</vt:lpstr>
      <vt:lpstr>FINDINGS | 2</vt:lpstr>
      <vt:lpstr>INTEPRETATION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14</cp:revision>
  <dcterms:created xsi:type="dcterms:W3CDTF">2019-04-12T11:26:00Z</dcterms:created>
  <dcterms:modified xsi:type="dcterms:W3CDTF">2024-09-02T08:35:40Z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