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1" r:id="rId7"/>
    <p:sldId id="269" r:id="rId8"/>
    <p:sldId id="262" r:id="rId9"/>
    <p:sldId id="268" r:id="rId10"/>
    <p:sldId id="264" r:id="rId11"/>
    <p:sldId id="266" r:id="rId12"/>
  </p:sldIdLst>
  <p:sldSz cx="9144000" cy="5143500" type="screen16x9"/>
  <p:notesSz cx="6858000" cy="9144000"/>
  <p:embeddedFontLst>
    <p:embeddedFont>
      <p:font typeface="Comfortaa" pitchFamily="2" charset="0"/>
      <p:regular r:id="rId14"/>
      <p:bold r:id="rId15"/>
    </p:embeddedFont>
    <p:embeddedFont>
      <p:font typeface="Noto Sans Symbols" panose="020B050204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71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10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1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22404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As a method to potentially identify an indication for abemaciclib, and subsequently avoid invasive disease-free survival events at 5 years with 2 years of adjuvant abemaciclib, </a:t>
            </a:r>
            <a:r>
              <a:rPr lang="en-US" dirty="0" err="1"/>
              <a:t>cALND</a:t>
            </a:r>
            <a:r>
              <a:rPr lang="en-US" dirty="0"/>
              <a:t> carries a substantial risk of severe or very severe arm morbidity and so </a:t>
            </a:r>
            <a:r>
              <a:rPr lang="en-US" dirty="0" err="1"/>
              <a:t>cALND</a:t>
            </a:r>
            <a:r>
              <a:rPr lang="en-US" dirty="0"/>
              <a:t> should be discouraged for this purpose.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INTERPRETATION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Completion axillary lymph node dissection for the identification of pN2-3 status as an indication for adjuvant CDK4/6 inhibitor treatment: a post-hoc analysis of the </a:t>
            </a:r>
            <a:r>
              <a:rPr lang="en-US" sz="2200" b="1" dirty="0" err="1"/>
              <a:t>randomised</a:t>
            </a:r>
            <a:r>
              <a:rPr lang="en-US" sz="2200" b="1" dirty="0"/>
              <a:t>, phase 3 SENOMAC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524493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Boniface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Appelgren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Szulkin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Lancet Oncol 2024;25(9):1222-1230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pazienti con carcinoma mammario luminale T1-T2 che presentano 1-2 metastasi del linfonodo sentinella e malattia G1/2, la dissezione ascellare completa (</a:t>
            </a:r>
            <a:r>
              <a:rPr lang="it-IT" sz="1600" dirty="0" err="1"/>
              <a:t>cALND</a:t>
            </a:r>
            <a:r>
              <a:rPr lang="it-IT" sz="1600" dirty="0"/>
              <a:t>) è l’unico strumento disponibile che possa rivelare la presenza di ≥4 metastasi linfonodali e confermare così l’indicazione all’uso di abemaciclib adiuvante. Gli autori della presente analisi si sono proposti di descrivere i potenziali benefici e rischi di questa strategia a livello di singolo paziente; a tale scopo, è stata utilizzata la popolazione di SENOMAC, lo studio attualmente in corso di confronto degli esiti di sopravvivenza con </a:t>
            </a:r>
            <a:r>
              <a:rPr lang="it-IT" sz="1600" dirty="0" err="1"/>
              <a:t>cALND</a:t>
            </a:r>
            <a:r>
              <a:rPr lang="it-IT" sz="1600" dirty="0"/>
              <a:t> rispetto alla sola biopsia del linfonodo sentinella.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L’endpoint primario dell’analisi era stabilire l’incidenza di compromissione grave o molto grave della funzione del braccio (misurata mediante questionario </a:t>
            </a:r>
            <a:r>
              <a:rPr lang="it-IT" sz="1600" dirty="0" err="1"/>
              <a:t>Lymphedema</a:t>
            </a:r>
            <a:r>
              <a:rPr lang="it-IT" sz="1600" dirty="0"/>
              <a:t> </a:t>
            </a:r>
            <a:r>
              <a:rPr lang="it-IT" sz="1600" dirty="0" err="1"/>
              <a:t>Functioning</a:t>
            </a:r>
            <a:r>
              <a:rPr lang="it-IT" sz="1600" dirty="0"/>
              <a:t>, </a:t>
            </a:r>
            <a:r>
              <a:rPr lang="it-IT" sz="1600" dirty="0" err="1"/>
              <a:t>Disability</a:t>
            </a:r>
            <a:r>
              <a:rPr lang="it-IT" sz="1600" dirty="0"/>
              <a:t>, and Health) a distanza di 1 anno dall’intervento.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Il 67% della popolazione per-protocollo di SENOMAC soddisfaceva i criteri di eleggibilità dell’analisi. Il tasso di risposta al questionario è stato del 78% circa. A un follow-up mediano di 45,2 mesi, il 13% dei pazienti del gruppo </a:t>
            </a:r>
            <a:r>
              <a:rPr lang="it-IT" sz="1600" dirty="0" err="1"/>
              <a:t>cALND</a:t>
            </a:r>
            <a:r>
              <a:rPr lang="it-IT" sz="1600" dirty="0"/>
              <a:t> vs il 4% dei controlli ha riferito un’alterazione grave/molto grave della funzionalità dell’arto (</a:t>
            </a:r>
            <a:r>
              <a:rPr lang="it-IT" sz="1600" dirty="0" err="1"/>
              <a:t>p</a:t>
            </a:r>
            <a:r>
              <a:rPr lang="it-IT" sz="1600" dirty="0"/>
              <a:t> &lt;0,0001). Utilizzando i dati di sopravvivenza libera da malattia invasiva (IDFS) della coorte 1 di </a:t>
            </a:r>
            <a:r>
              <a:rPr lang="it-IT" sz="1600" dirty="0" err="1"/>
              <a:t>monarchE</a:t>
            </a:r>
            <a:r>
              <a:rPr lang="it-IT" sz="1600" dirty="0"/>
              <a:t>, è stato calcolato che, per evitare 1 evento di IDFS a 5 anni con abemaciclib, 104 pazienti dovrebbero essere sottoposti a </a:t>
            </a:r>
            <a:r>
              <a:rPr lang="it-IT" sz="1600" dirty="0" err="1"/>
              <a:t>cALND</a:t>
            </a:r>
            <a:r>
              <a:rPr lang="it-IT" sz="1600" dirty="0"/>
              <a:t>, il che si tradurrebbe nello sviluppo di disfunzione grave/molto grave del braccio in 9 pazienti.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Gli autori concludono che, alla luce della morbilità associata e del modesto beneficio oncologico, la </a:t>
            </a:r>
            <a:r>
              <a:rPr lang="it-IT" sz="1600" dirty="0" err="1"/>
              <a:t>cALND</a:t>
            </a:r>
            <a:r>
              <a:rPr lang="it-IT" sz="1600" dirty="0"/>
              <a:t> debba essere omessa in favore della sola biopsia del linfonodo sentinella laddove l’obiettivo della procedura sia quello di identificare una potenziale indicazione ad abemaciclib.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389049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/>
              <a:t>In luminal breast cancer, adjuvant CDK4/6 inhibitors (</a:t>
            </a:r>
            <a:r>
              <a:rPr lang="en-US" sz="1600" dirty="0" err="1"/>
              <a:t>eg</a:t>
            </a:r>
            <a:r>
              <a:rPr lang="en-US" sz="1600" dirty="0"/>
              <a:t>, abemaciclib) improve invasive disease-free survival.</a:t>
            </a:r>
          </a:p>
          <a:p>
            <a:pPr lvl="0"/>
            <a:r>
              <a:rPr lang="en-US" sz="1600" dirty="0"/>
              <a:t>In patients with T1-2, grade 1-2 </a:t>
            </a:r>
            <a:r>
              <a:rPr lang="en-US" sz="1600" dirty="0" err="1"/>
              <a:t>tumours</a:t>
            </a:r>
            <a:r>
              <a:rPr lang="en-US" sz="1600" dirty="0"/>
              <a:t>, and one or two sentinel lymph node metastases, completion axillary lymph node dissection (</a:t>
            </a:r>
            <a:r>
              <a:rPr lang="en-US" sz="1600" dirty="0" err="1"/>
              <a:t>cALND</a:t>
            </a:r>
            <a:r>
              <a:rPr lang="en-US" sz="1600" dirty="0"/>
              <a:t>) is the only prognostic tool available that can reveal four or more nodal metastases (pN2-3), which is the only indication for adjuvant abemaciclib in this setting.</a:t>
            </a:r>
          </a:p>
          <a:p>
            <a:pPr lvl="0"/>
            <a:r>
              <a:rPr lang="en-US" sz="1600" dirty="0"/>
              <a:t>However, this technique can lead to substantial arm morbidity in patients.</a:t>
            </a:r>
          </a:p>
          <a:p>
            <a:pPr lvl="0"/>
            <a:r>
              <a:rPr lang="en-US" sz="1600" dirty="0"/>
              <a:t>We aimed to pragmatically describe the potential benefit and harm of this strategy on the individual patient level in patients from the ongoing SENOMAC trial.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the </a:t>
            </a:r>
            <a:r>
              <a:rPr lang="en-US" dirty="0" err="1"/>
              <a:t>randomised</a:t>
            </a:r>
            <a:r>
              <a:rPr lang="en-US" dirty="0"/>
              <a:t>, phase 3, SENOMAC trial, patients aged 18 years or older, of any performance status, with clinically node-negative T1-T3 breast cancer and one or two sentinel node </a:t>
            </a:r>
            <a:r>
              <a:rPr lang="en-US" dirty="0" err="1"/>
              <a:t>macrometastases</a:t>
            </a:r>
            <a:r>
              <a:rPr lang="en-US" dirty="0"/>
              <a:t> from 67 sites in five European countries (Denmark, Germany, Greece, Italy, and Sweden) were randomly assigned (1:1), via permutated block </a:t>
            </a:r>
            <a:r>
              <a:rPr lang="en-US" dirty="0" err="1"/>
              <a:t>randomisation</a:t>
            </a:r>
            <a:r>
              <a:rPr lang="en-US" dirty="0"/>
              <a:t> (random block size of 2 and 4) stratified by country, to either </a:t>
            </a:r>
            <a:r>
              <a:rPr lang="en-US" dirty="0" err="1"/>
              <a:t>cALND</a:t>
            </a:r>
            <a:r>
              <a:rPr lang="en-US" dirty="0"/>
              <a:t> or its omission (</a:t>
            </a:r>
            <a:r>
              <a:rPr lang="en-US" dirty="0" err="1"/>
              <a:t>ie</a:t>
            </a:r>
            <a:r>
              <a:rPr lang="en-US" dirty="0"/>
              <a:t>, they had a sentinel lymph node biopsy only).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outcome is overall survival, which is yet to be reported. In this post-hoc analysis, patients from the SENOMAC per-protocol population, with luminal </a:t>
            </a:r>
            <a:r>
              <a:rPr lang="en-US" dirty="0" err="1"/>
              <a:t>oestrogen</a:t>
            </a:r>
            <a:r>
              <a:rPr lang="en-US" dirty="0"/>
              <a:t>-receptor positive, HER2-negative, T1-2, histological grade 1-2 breast cancer, with </a:t>
            </a:r>
            <a:r>
              <a:rPr lang="en-US" dirty="0" err="1"/>
              <a:t>tumour</a:t>
            </a:r>
            <a:r>
              <a:rPr lang="en-US" dirty="0"/>
              <a:t> size of 5 cm or smaller were selected to match the characteristics of cohort 1 of the </a:t>
            </a:r>
            <a:r>
              <a:rPr lang="en-US" dirty="0" err="1"/>
              <a:t>monarchE</a:t>
            </a:r>
            <a:r>
              <a:rPr lang="en-US" dirty="0"/>
              <a:t> trial who would only have an indication for adjuvant abemaciclib if found to have 4 or more nodal metastases.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1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study objective was to determine the number of patients who developed patient-reported severe or very severe impairment of physical arm function after </a:t>
            </a:r>
            <a:r>
              <a:rPr lang="en-US" dirty="0" err="1"/>
              <a:t>cALND</a:t>
            </a:r>
            <a:r>
              <a:rPr lang="en-US" dirty="0"/>
              <a:t> (as measured by the Lymphedema Functioning, Disability, and Health [Lymph-ICF] Questionnaire) 1 year after surgery to avoid one invasive disease-free survival event at 5 years with 2 years of adjuvant abemaciclib, using invasive disease-free survival event data from cohort 1 of the </a:t>
            </a:r>
            <a:r>
              <a:rPr lang="en-US" dirty="0" err="1"/>
              <a:t>monarchE</a:t>
            </a:r>
            <a:r>
              <a:rPr lang="en-US" dirty="0"/>
              <a:t> trial.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SENOMAC trial is registered with </a:t>
            </a:r>
            <a:r>
              <a:rPr lang="en-US" dirty="0" err="1"/>
              <a:t>ClincialTrials.gov</a:t>
            </a:r>
            <a:r>
              <a:rPr lang="en-US" dirty="0"/>
              <a:t>, </a:t>
            </a:r>
            <a:r>
              <a:rPr lang="en-US" b="1" dirty="0">
                <a:solidFill>
                  <a:srgbClr val="0432FF"/>
                </a:solidFill>
                <a:hlinkClick r:id="rId3"/>
              </a:rPr>
              <a:t>NCT02240472</a:t>
            </a:r>
            <a:r>
              <a:rPr lang="en-US" dirty="0"/>
              <a:t>, and is closed to accrual and ongoing.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25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Jan 31, 2015, and Dec 31, 2021, 2766 patients were enrolled in SENOMAC and randomly assigned 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cALND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(n = 1384) or sentinel node biopsy only (n = 1382), of whom 2540 were included in the per-protocol population.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1705 (67%) of 2540 patients met this post-hoc study’s eligibility criteria, of whom 802 (47%) had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cALND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 903 (53%) had a sentinel lymph node biopsy only.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age at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randomisation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was 62 years (IQR 52-71), 1699 (&gt;99%) of 1705 patients were female, and six (&lt;1%) were male.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1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1342 patients who responded to questionnaires, after a median follow-up of 45.2 months (IQR 25.6-59.8; data cutoff Nov 17, 2023), patient-reported severe or very severe impairment of physical arm function was reported in 84 (13%) of 634 patients who had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cALND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versus 30 (4%) of 708 who had sentinel lymph node biopsy only (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lang="el-GR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test p &lt;0.0001).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To avoid one invasive disease-free survival event at 5 years with adjuvant abemaciclib,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cALND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would need to be performed in 104 patients, and would result in nine patients having severe or very severe impairment of physical arm function 1 year after surgery.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1044</Words>
  <Application>Microsoft Macintosh PowerPoint</Application>
  <PresentationFormat>Presentazione su schermo (16:9)</PresentationFormat>
  <Paragraphs>30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Comfortaa</vt:lpstr>
      <vt:lpstr>Noto Sans Symbols</vt:lpstr>
      <vt:lpstr>Arial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 | 1</vt:lpstr>
      <vt:lpstr>METHODS | 2</vt:lpstr>
      <vt:lpstr>FINDINGS | 1</vt:lpstr>
      <vt:lpstr>FINDINGS | 2</vt:lpstr>
      <vt:lpstr>INTERPRETATION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2024-09-02T08:35:09Z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