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53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inicaltrials.gov/show/NCT019934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490133"/>
            <a:ext cx="8160000" cy="75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A bio-behavioral model of systemic inflammation at breast cancer diagnosis and fatigue of clinical importance two years later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Meglio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A, Havas J,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Pagliuca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Oncol 2024 Aug 2:S0923-7534(24)01517-5.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300" dirty="0"/>
              <a:t>A partire da una coorte prospettica di 1208 pazienti con carcinoma mammario HR+/HER2- in stadio I-III, gli autori del presente studio si sono proposti di sviluppare un modello di </a:t>
            </a:r>
            <a:r>
              <a:rPr lang="it-IT" sz="1300" i="1" dirty="0"/>
              <a:t>fatigue</a:t>
            </a:r>
            <a:r>
              <a:rPr lang="it-IT" sz="1300" dirty="0"/>
              <a:t> correlata al tumore (CRF) di rilevanza clinica a distanza di 2 anni dalla diagnosi basato su fattori clinici e comportamentali e che incorporasse marcatori pretrattamento di infiammazione sistemica.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300" dirty="0"/>
              <a:t>Il 34,4% della popolazione in studio presentava un quadro di CRF clinicamente rilevante 2 anni dopo la diagnosi. La presenza di alti livelli pretrattamento di IL-6 è risultata associata alla CRF globale all’anno 2 (</a:t>
            </a:r>
            <a:r>
              <a:rPr lang="it-IT" sz="1300" dirty="0" err="1"/>
              <a:t>odds</a:t>
            </a:r>
            <a:r>
              <a:rPr lang="it-IT" sz="1300" dirty="0"/>
              <a:t> ratio aggiustato, 2,06; IC 95%, 1,40-3,03; </a:t>
            </a:r>
            <a:r>
              <a:rPr lang="it-IT" sz="1300" dirty="0" err="1"/>
              <a:t>p</a:t>
            </a:r>
            <a:r>
              <a:rPr lang="it-IT" sz="1300" dirty="0"/>
              <a:t> = 0,0002). Le donne con alti livelli di IL-6 presentavano un indice di massa corporea maggiore ed erano fisicamente meno attive rispetto alle donne con livelli più bassi. È stata inoltre osservata un’associazione significativa tra alti livelli pretrattamento di IL-2 e IL-10 e una probabilità rispettivamente maggiore e minore di CRF globale e tra alti livelli di proteina C-reattiva e una maggiore probabilità di </a:t>
            </a:r>
            <a:r>
              <a:rPr lang="it-IT" sz="1300" i="1" dirty="0"/>
              <a:t>fatigue</a:t>
            </a:r>
            <a:r>
              <a:rPr lang="it-IT" sz="1300" dirty="0"/>
              <a:t> cognitiva.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300" dirty="0"/>
              <a:t>Nel complesso, questo ampio studio prospettico aggiunge una dimensione biologica incentrata sull’infiammazione pretrattamento ai modelli clinico-comportamentali di CRF, rafforzando le evidenze disponibili circa i meccanismi infiammatori coinvolti nella genesi della </a:t>
            </a:r>
            <a:r>
              <a:rPr lang="it-IT" sz="1300" i="1" dirty="0"/>
              <a:t>fatigue</a:t>
            </a:r>
            <a:r>
              <a:rPr lang="it-IT" sz="1300" dirty="0"/>
              <a:t>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We aimed to generate a model of cancer-related fatigue (CRF) of clinical importance two years after diagnosis of breast cancer building on clinical and behavioral factors and integrating pre-treatment markers of systemic inflammation.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Women with stage I-III HR+/HER2- breast cancer were included from the multimodal, prospective CANTO cohort (</a:t>
            </a:r>
            <a:r>
              <a:rPr lang="en-US" b="1" dirty="0">
                <a:solidFill>
                  <a:srgbClr val="0432FF"/>
                </a:solidFill>
                <a:hlinkClick r:id="rId3"/>
              </a:rPr>
              <a:t>NCT01993498</a:t>
            </a:r>
            <a:r>
              <a:rPr lang="en-US" dirty="0"/>
              <a:t>).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outcome was global CRF of clinical importance (EORTC QLQ-C30≥40/100) two years after diagnosis (year-2).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Secondary outcomes included physical, emotional, and cognitive CRF (EORTC QLQ-FA12).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All pre-treatment candidate variables were assessed at diagnosis, including inflammatory markers (interleukin [IL]-1a, IL-1b, IL-2, IL-4, IL-6, IL-8, IL-10, interferon gamma, IL-1 receptor antagonist, TNF-</a:t>
            </a:r>
            <a:r>
              <a:rPr lang="el-GR" dirty="0"/>
              <a:t>α, </a:t>
            </a:r>
            <a:r>
              <a:rPr lang="en-US" dirty="0"/>
              <a:t>and C-reactive protein), and were tested in multivariable logistic regression models implementing multiple imputation and validation by 100-fold bootstrap resampling.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1208 patients, 415 (34.4%) reported global CRF of clinical importance at year-2. High pre-treatment levels of IL-6 (Quartile 4 vs.1) were associated with global CRF at year-2 (adjusted Odds Ratio [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]: 2.06 [95% CI 1.40-3.03]; p = 0.0002; AUC = 0.74).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Patients with high pre-treatment IL-6 had unhealthier behaviors, including being frequently either overweight or obese (62.4%; mean BMI 28.0 [SD 6.3] kg/m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) and physically inactive (53.5% did not meet WHO recommendations).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Clinical and behavioral associations with CRF at year-2 included pre-treatment CRF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vs no: 3.99 [2.81-5.66]), younger age (per 1-year decrement: 1.02 [1.01-1.03]), current smoking (vs never: 1.81 [1.26-2.58]), and worse insomnia or pain (per 10-unit increment: 1.08 [1.04-1.13], and 1.12 [1.04-1.21], respectively).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Secondary analyses indicated additional associations of IL-2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per log-unit increment:1.32 [CI 1.03-1.70]) and IL-10 (0.73 [0.57-0.93]) with global CRF and of C-reactive protein (1.42 [1.13-1.78]) with cognitive CRF at year-2. Emotional distress was consistently associated with physical, emotional, and cognitive CRF.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31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This study proposes a bio-behavioral framework linking pre-treatment systemic inflammation with CRF of clinical importance two years later among a large prospective sample of survivors of breast cancer.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675</Words>
  <Application>Microsoft Macintosh PowerPoint</Application>
  <PresentationFormat>Presentazione su schermo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Comfortaa</vt:lpstr>
      <vt:lpstr>Noto Sans Symbols</vt:lpstr>
      <vt:lpstr>Arial</vt:lpstr>
      <vt:lpstr>Tema di Office</vt:lpstr>
      <vt:lpstr>Presentazione standard di PowerPoint</vt:lpstr>
      <vt:lpstr>Presentazione standard di PowerPoint</vt:lpstr>
      <vt:lpstr>MESSAGGI CHIAVE</vt:lpstr>
      <vt:lpstr>BACKGROUND</vt:lpstr>
      <vt:lpstr>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16</cp:revision>
  <dcterms:created xsi:type="dcterms:W3CDTF">2019-04-12T11:26:00Z</dcterms:created>
  <dcterms:modified xsi:type="dcterms:W3CDTF">2024-09-02T08:32:28Z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