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7" r:id="rId5"/>
    <p:sldId id="259" r:id="rId6"/>
    <p:sldId id="261" r:id="rId7"/>
    <p:sldId id="262" r:id="rId8"/>
    <p:sldId id="268" r:id="rId9"/>
    <p:sldId id="264" r:id="rId10"/>
    <p:sldId id="266" r:id="rId11"/>
  </p:sldIdLst>
  <p:sldSz cx="9144000" cy="5143500" type="screen16x9"/>
  <p:notesSz cx="6858000" cy="9144000"/>
  <p:embeddedFontLst>
    <p:embeddedFont>
      <p:font typeface="Comfortaa" pitchFamily="2" charset="0"/>
      <p:regular r:id="rId13"/>
      <p:bold r:id="rId14"/>
    </p:embeddedFont>
    <p:embeddedFont>
      <p:font typeface="Noto Sans Symbols" panose="020B0502040504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jaYRsWAbfa9Ac73XBtFWFfTu1S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50" d="100"/>
          <a:sy n="150" d="100"/>
        </p:scale>
        <p:origin x="424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9904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8539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slide" Target="../slides/slide9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slide" Target="../slides/slide9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>
  <p:cSld name="Diapositiva titolo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/>
          <p:nvPr/>
        </p:nvSpPr>
        <p:spPr>
          <a:xfrm>
            <a:off x="2495708" y="4313027"/>
            <a:ext cx="41525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3"/>
          <p:cNvSpPr/>
          <p:nvPr/>
        </p:nvSpPr>
        <p:spPr>
          <a:xfrm>
            <a:off x="0" y="4257825"/>
            <a:ext cx="9144000" cy="54333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938026" y="1192696"/>
            <a:ext cx="979721" cy="248479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3" descr="Immagine che contiene testo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53094" cy="180201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/>
          <p:nvPr/>
        </p:nvSpPr>
        <p:spPr>
          <a:xfrm>
            <a:off x="4269850" y="1616916"/>
            <a:ext cx="604300" cy="185534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5950" y="1913243"/>
            <a:ext cx="28321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3" descr="Immagine che contiene testo, Carattere, logo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14489" t="11479" r="14345" b="9713"/>
          <a:stretch/>
        </p:blipFill>
        <p:spPr>
          <a:xfrm>
            <a:off x="3802711" y="4499912"/>
            <a:ext cx="1538578" cy="40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titolo">
  <p:cSld name="2_Diapositiva titolo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subTitle" idx="1"/>
          </p:nvPr>
        </p:nvSpPr>
        <p:spPr>
          <a:xfrm>
            <a:off x="699707" y="1126492"/>
            <a:ext cx="7796720" cy="40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" name="Google Shape;22;p14"/>
          <p:cNvSpPr/>
          <p:nvPr/>
        </p:nvSpPr>
        <p:spPr>
          <a:xfrm>
            <a:off x="-55962" y="4912525"/>
            <a:ext cx="9255900" cy="252000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4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25" name="Google Shape;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568" y="272398"/>
            <a:ext cx="1654865" cy="31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4"/>
          <p:cNvPicPr preferRelativeResize="0"/>
          <p:nvPr/>
        </p:nvPicPr>
        <p:blipFill rotWithShape="1">
          <a:blip r:embed="rId4">
            <a:alphaModFix/>
          </a:blip>
          <a:srcRect b="86286"/>
          <a:stretch/>
        </p:blipFill>
        <p:spPr>
          <a:xfrm>
            <a:off x="-85481" y="-33115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4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>
            <a:off x="4304525" y="551929"/>
            <a:ext cx="534951" cy="43487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>
            <a:hlinkClick r:id="rId6" action="ppaction://hlinksldjump"/>
          </p:cNvPr>
          <p:cNvSpPr/>
          <p:nvPr/>
        </p:nvSpPr>
        <p:spPr>
          <a:xfrm>
            <a:off x="-2800" y="3621002"/>
            <a:ext cx="2252100" cy="99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4">
            <a:hlinkClick r:id="rId7" action="ppaction://hlinksldjump"/>
          </p:cNvPr>
          <p:cNvSpPr/>
          <p:nvPr/>
        </p:nvSpPr>
        <p:spPr>
          <a:xfrm>
            <a:off x="2293680" y="3621012"/>
            <a:ext cx="2252100" cy="1221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4"/>
          <p:cNvSpPr/>
          <p:nvPr/>
        </p:nvSpPr>
        <p:spPr>
          <a:xfrm>
            <a:off x="4590218" y="3621012"/>
            <a:ext cx="22521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4"/>
          <p:cNvSpPr/>
          <p:nvPr/>
        </p:nvSpPr>
        <p:spPr>
          <a:xfrm>
            <a:off x="6902500" y="3621000"/>
            <a:ext cx="22416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4">
            <a:hlinkClick r:id="rId6" action="ppaction://hlinksldjump"/>
          </p:cNvPr>
          <p:cNvSpPr/>
          <p:nvPr/>
        </p:nvSpPr>
        <p:spPr>
          <a:xfrm>
            <a:off x="-18600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4"/>
          <p:cNvSpPr txBox="1"/>
          <p:nvPr/>
        </p:nvSpPr>
        <p:spPr>
          <a:xfrm>
            <a:off x="286395" y="4713050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4"/>
          <p:cNvSpPr/>
          <p:nvPr/>
        </p:nvSpPr>
        <p:spPr>
          <a:xfrm>
            <a:off x="2285833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4"/>
          <p:cNvSpPr txBox="1"/>
          <p:nvPr/>
        </p:nvSpPr>
        <p:spPr>
          <a:xfrm>
            <a:off x="2293684" y="4604175"/>
            <a:ext cx="2252100" cy="2688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" name="Google Shape;36;p14"/>
          <p:cNvSpPr/>
          <p:nvPr/>
        </p:nvSpPr>
        <p:spPr>
          <a:xfrm>
            <a:off x="4590215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/>
        </p:nvSpPr>
        <p:spPr>
          <a:xfrm>
            <a:off x="4598067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" name="Google Shape;38;p14"/>
          <p:cNvSpPr/>
          <p:nvPr/>
        </p:nvSpPr>
        <p:spPr>
          <a:xfrm>
            <a:off x="6894598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4"/>
          <p:cNvSpPr txBox="1"/>
          <p:nvPr/>
        </p:nvSpPr>
        <p:spPr>
          <a:xfrm>
            <a:off x="6902449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0" name="Google Shape;40;p14">
            <a:hlinkClick r:id="rId6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201" y="3208725"/>
            <a:ext cx="1803800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1" name="Google Shape;4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41275" y="3227957"/>
            <a:ext cx="1309350" cy="122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35950" y="3115299"/>
            <a:ext cx="1418825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3" name="Google Shape;43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90087" y="3288787"/>
            <a:ext cx="1259375" cy="1061675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48325" y="4874000"/>
            <a:ext cx="9240202" cy="2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5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50" name="Google Shape;5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5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5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" name="Google Shape;54;p15">
            <a:hlinkClick r:id="rId6" action="ppaction://hlinksldjump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043" y="2209625"/>
            <a:ext cx="1435532" cy="10029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olo e contenuto">
  <p:cSld name="3_Titolo e contenut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6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320701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6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61" name="Google Shape;6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6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6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401" y="2159800"/>
            <a:ext cx="1192100" cy="111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olo e contenuto">
  <p:cSld name="4_Titolo e contenut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7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7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7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826" y="2075750"/>
            <a:ext cx="1364166" cy="12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olo e contenuto">
  <p:cSld name="2_Titolo e contenut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8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161" y="2178474"/>
            <a:ext cx="1275275" cy="107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93" name="Google Shape;9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0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>
            <a:hlinkClick r:id="rId6" action="ppaction://hlinksldjump"/>
          </p:cNvPr>
          <p:cNvSpPr/>
          <p:nvPr/>
        </p:nvSpPr>
        <p:spPr>
          <a:xfrm>
            <a:off x="-2796" y="3333055"/>
            <a:ext cx="2252100" cy="1202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0">
            <a:hlinkClick r:id="rId7" action="ppaction://hlinksldjump"/>
          </p:cNvPr>
          <p:cNvSpPr/>
          <p:nvPr/>
        </p:nvSpPr>
        <p:spPr>
          <a:xfrm>
            <a:off x="2293684" y="3333067"/>
            <a:ext cx="2252100" cy="1469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0"/>
          <p:cNvSpPr/>
          <p:nvPr/>
        </p:nvSpPr>
        <p:spPr>
          <a:xfrm>
            <a:off x="4590222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0"/>
          <p:cNvSpPr/>
          <p:nvPr/>
        </p:nvSpPr>
        <p:spPr>
          <a:xfrm>
            <a:off x="6902504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0">
            <a:hlinkClick r:id="rId6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4898" y="3516853"/>
            <a:ext cx="879805" cy="87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>
            <a:hlinkClick r:id="rId7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04675" y="3387629"/>
            <a:ext cx="1013239" cy="100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18217" y="3515366"/>
            <a:ext cx="808613" cy="80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11">
            <a:alphaModFix/>
          </a:blip>
          <a:srcRect t="-4833"/>
          <a:stretch/>
        </p:blipFill>
        <p:spPr>
          <a:xfrm>
            <a:off x="7588596" y="3498800"/>
            <a:ext cx="879805" cy="8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>
            <a:hlinkClick r:id="rId6" action="ppaction://hlinksldjump"/>
          </p:cNvPr>
          <p:cNvSpPr/>
          <p:nvPr/>
        </p:nvSpPr>
        <p:spPr>
          <a:xfrm>
            <a:off x="-18600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286395" y="4672732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976A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/>
          <p:nvPr/>
        </p:nvSpPr>
        <p:spPr>
          <a:xfrm>
            <a:off x="2285833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2293684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4590215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4598067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6894598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6902449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376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700"/>
              <a:buFont typeface="Noto Sans Symbols"/>
              <a:buChar char="▪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>
            <a:spLocks noGrp="1"/>
          </p:cNvSpPr>
          <p:nvPr>
            <p:ph type="subTitle" idx="1"/>
          </p:nvPr>
        </p:nvSpPr>
        <p:spPr>
          <a:xfrm>
            <a:off x="487028" y="1126067"/>
            <a:ext cx="8160000" cy="1119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b="1" dirty="0"/>
              <a:t>Utility of the 70-Gene MammaPrint assay for prediction of benefit from extended letrozole therapy in the NRG Oncology/NSABP B-42 trial</a:t>
            </a:r>
            <a:endParaRPr sz="2200" b="1" dirty="0"/>
          </a:p>
        </p:txBody>
      </p:sp>
      <p:sp>
        <p:nvSpPr>
          <p:cNvPr id="120" name="Google Shape;120;p2"/>
          <p:cNvSpPr/>
          <p:nvPr/>
        </p:nvSpPr>
        <p:spPr>
          <a:xfrm>
            <a:off x="487004" y="2245091"/>
            <a:ext cx="81600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Rastogi P, Bandos H, Lucas PC, et al.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 Clin Oncol 2024 Jul 24:JCO2301995.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Epub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ahead of print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155570"/>
            <a:ext cx="6886518" cy="367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600" dirty="0"/>
              <a:t>Lo studio NSABP B-42 ha dimostrato che l’estensione della terapia endocrina oltre i 5 anni in donne in post-menopausa con carcinoma mammario (BC) HR+ in stadio precoce riduce il rischio di recidiva, ma solo in misura modesta. È stata pertanto condotta un’analisi volta a valutare la capacità del test genomico </a:t>
            </a:r>
            <a:r>
              <a:rPr lang="it-IT" sz="1600" dirty="0" err="1"/>
              <a:t>MammaPrint</a:t>
            </a:r>
            <a:r>
              <a:rPr lang="it-IT" sz="1600" dirty="0"/>
              <a:t> (MP) di predire il beneficio della terapia prolungata con letrozolo (ELT) in termini di recidiva a distanza (DR; endpoint primario), sopravvivenza libera da malattia (DFS) e intervallo libero da BC (BCFI) nella popolazione dello studio.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600" dirty="0"/>
              <a:t>La differenza nel beneficio di ELT sulla DR tra tumori classificati come ad alto rischio (MP-HR) e a basso rischio (MP-LR) non è stata statisticamente significativa (</a:t>
            </a:r>
            <a:r>
              <a:rPr lang="it-IT" sz="1600" dirty="0" err="1"/>
              <a:t>p</a:t>
            </a:r>
            <a:r>
              <a:rPr lang="it-IT" sz="1600" dirty="0"/>
              <a:t> del test di interazione = 0,38), con un beneficio a 10 anni del 3,7% (hazard ratio [HR], 0,43; IC 95%, 0,25-0,74; </a:t>
            </a:r>
            <a:r>
              <a:rPr lang="it-IT" sz="1600" dirty="0" err="1"/>
              <a:t>p</a:t>
            </a:r>
            <a:r>
              <a:rPr lang="it-IT" sz="1600" dirty="0"/>
              <a:t> = 0,002) per i tumori MP-LR e del 2,4% (HR, 0,65; IC 95%, 0,34-1,24; </a:t>
            </a:r>
            <a:r>
              <a:rPr lang="it-IT" sz="1600" dirty="0" err="1"/>
              <a:t>p</a:t>
            </a:r>
            <a:r>
              <a:rPr lang="it-IT" sz="1600" dirty="0"/>
              <a:t> = 0,19) per la malattia MP-HR. Il beneficio a 10 anni di ELT è stato significativo in termini di DFS (7,8%) e BCFI (7,0%) nelle pazienti MP-LR, mentre le pazienti MP-HR non hanno tratto alcun vantaggio dall’estensione della terapia (</a:t>
            </a:r>
            <a:r>
              <a:rPr lang="it-IT" sz="1600" dirty="0" err="1"/>
              <a:t>p</a:t>
            </a:r>
            <a:r>
              <a:rPr lang="it-IT" sz="1600" dirty="0"/>
              <a:t> del test di interazione significativa per entrambi gli endpoint).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 | 1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155570"/>
            <a:ext cx="6886518" cy="367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600" dirty="0"/>
              <a:t>In un’analisi esplorativa, il beneficio a 10 anni di ELT è risultato significativo e più pronunciato nei tumori </a:t>
            </a:r>
            <a:r>
              <a:rPr lang="it-IT" sz="1600" dirty="0" err="1"/>
              <a:t>sottoclassificati</a:t>
            </a:r>
            <a:r>
              <a:rPr lang="it-IT" sz="1600" dirty="0"/>
              <a:t> come a rischio </a:t>
            </a:r>
            <a:r>
              <a:rPr lang="it-IT" sz="1600" i="1" dirty="0"/>
              <a:t>low non-</a:t>
            </a:r>
            <a:r>
              <a:rPr lang="it-IT" sz="1600" i="1" dirty="0" err="1"/>
              <a:t>ultralow</a:t>
            </a:r>
            <a:r>
              <a:rPr lang="it-IT" sz="1600" dirty="0"/>
              <a:t>: 4,0% per DR, 9,5% per DFS e 7,9% per BCFI, mentre è apparso non significativo negli </a:t>
            </a:r>
            <a:r>
              <a:rPr lang="it-IT" sz="1600" i="1" dirty="0" err="1"/>
              <a:t>ultralow</a:t>
            </a:r>
            <a:r>
              <a:rPr lang="it-IT" sz="1600" dirty="0"/>
              <a:t>. Nel complesso, l’ipotesi primaria dello studio non è stata confermata; tuttavia, MP è stato predittivo della risposta alla ELT in relazione agli endpoint secondari e ha consentito di identificare un sottogruppo di pazienti che potrebbero trarre particolare beneficio dal prolungamento dell’ET, sebbene questo risultato richieda una futura validazione.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 |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134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MammaPrint (MP) determines distant metastatic risk and may improve patient selection for extended endocrine therapy (EET).</a:t>
            </a:r>
          </a:p>
          <a:p>
            <a:pPr lvl="0"/>
            <a:r>
              <a:rPr lang="en-US" dirty="0"/>
              <a:t>This study examined MP in predicting extended letrozole therapy (ELT) benefit in patients with early-stage breast cancer (BC) from the NSABP B-42 trial.</a:t>
            </a:r>
          </a:p>
        </p:txBody>
      </p:sp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PURPOSE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405982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MP was tested in 1,866 patients randomly assigned to receive ELT or placebo.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The primary end point was distant recurrence (DR).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Secondary end points were disease-free survival (DFS) and BC-free interval (BCFI).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Tumors were classified as MP high risk (MP-HR) or low risk (MP-LR). MP-LR tumors were further classified as ultralow risk (MP-UL) or low non-ultralow risk (MP-LNUL).</a:t>
            </a:r>
          </a:p>
        </p:txBody>
      </p:sp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PATIENTS &amp; METHODS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864995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There was no statistically significant difference in ELT benefit on DR between MP-HR and MP-LR (interaction p = 0.38).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MP-LR tumors (n = 1,160) exhibited a statistically significant 10-year benefit of 3.7% for DR (hazard ratio [HR], 0.43 [95% CI, 0.25 to 0.74]; p = 0.002), whereas MP-HR tumors (n = 706) exhibited a nonsignificant 2.4% benefit (HR, 0.65 [95% CI, 0.34 to 1.24]; p = 0.19).</a:t>
            </a:r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RESULTS | 1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864995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 10-year ELT benefit was significant for DFS (7.8%) and BCFI (7.0%) for MP-LR tumors, whereas MP-HR tumors did not significantly benefit (interaction DFS: p = 0.015, BCFI: p = 0.006).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In exploratory analysis, the 10-year ELT benefit was significant and more pronounced in MP-LNUL (n = 908) tumors: 4.0% for DR, 9.5% for DFS, and 7.9% for BCFI; the benefit in MP-UL (n = 252) tumors was not significant: 3% for DR, 1.8% for DFS, and 4.1% for BCFI.</a:t>
            </a:r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RESULTS |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9319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The primary hypothesis of predictive ability of MP on DR was not confirmed.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However, the secondary outcomes demonstrated MP was predictive of ELT response and identified a subset of patients with early-stage hormone receptor-positive BC (MP-LR) with improved outcomes from ELT.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These data could have important clinical implications in patient selection beyond clinical risk assessment for EET.</a:t>
            </a:r>
          </a:p>
        </p:txBody>
      </p:sp>
      <p:sp>
        <p:nvSpPr>
          <p:cNvPr id="163" name="Google Shape;163;p9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CONCLUSIONS</a:t>
            </a:r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797</Words>
  <Application>Microsoft Macintosh PowerPoint</Application>
  <PresentationFormat>Presentazione su schermo (16:9)</PresentationFormat>
  <Paragraphs>27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Calibri</vt:lpstr>
      <vt:lpstr>Comfortaa</vt:lpstr>
      <vt:lpstr>Noto Sans Symbols</vt:lpstr>
      <vt:lpstr>Arial</vt:lpstr>
      <vt:lpstr>Tema di Office</vt:lpstr>
      <vt:lpstr>Presentazione standard di PowerPoint</vt:lpstr>
      <vt:lpstr>Presentazione standard di PowerPoint</vt:lpstr>
      <vt:lpstr>MESSAGGI CHIAVE | 1</vt:lpstr>
      <vt:lpstr>MESSAGGI CHIAVE | 2</vt:lpstr>
      <vt:lpstr>PURPOSE</vt:lpstr>
      <vt:lpstr>PATIENTS &amp; METHODS</vt:lpstr>
      <vt:lpstr>RESULTS | 1</vt:lpstr>
      <vt:lpstr>RESULTS | 2</vt:lpstr>
      <vt:lpstr>CONCLUSIONS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BCJS24</dc:title>
  <dc:subject/>
  <dc:creator>Giorgio Mantovani</dc:creator>
  <cp:keywords/>
  <dc:description/>
  <cp:lastModifiedBy>Giorgio Mantovani</cp:lastModifiedBy>
  <cp:revision>14</cp:revision>
  <dcterms:created xsi:type="dcterms:W3CDTF">2019-04-12T11:26:00Z</dcterms:created>
  <dcterms:modified xsi:type="dcterms:W3CDTF">2024-09-02T08:30:14Z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