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57" r:id="rId3"/>
    <p:sldId id="258" r:id="rId4"/>
    <p:sldId id="268" r:id="rId5"/>
    <p:sldId id="259" r:id="rId6"/>
    <p:sldId id="261" r:id="rId7"/>
    <p:sldId id="269" r:id="rId8"/>
    <p:sldId id="262" r:id="rId9"/>
    <p:sldId id="267" r:id="rId10"/>
    <p:sldId id="264" r:id="rId11"/>
    <p:sldId id="266" r:id="rId12"/>
  </p:sldIdLst>
  <p:sldSz cx="9144000" cy="5143500" type="screen16x9"/>
  <p:notesSz cx="6858000" cy="9144000"/>
  <p:embeddedFontLst>
    <p:embeddedFont>
      <p:font typeface="Comfortaa" pitchFamily="2" charset="0"/>
      <p:regular r:id="rId14"/>
      <p:bold r:id="rId15"/>
    </p:embeddedFont>
    <p:embeddedFont>
      <p:font typeface="Noto Sans Symbols" panose="020B0502040504020204" pitchFamily="3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 roundtripDataSignature="AMtx7mjaYRsWAbfa9Ac73XBtFWFfTu1Sq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81"/>
    <p:restoredTop sz="94671"/>
  </p:normalViewPr>
  <p:slideViewPr>
    <p:cSldViewPr snapToGrid="0">
      <p:cViewPr varScale="1">
        <p:scale>
          <a:sx n="133" d="100"/>
          <a:sy n="133" d="100"/>
        </p:scale>
        <p:origin x="592" y="1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834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1325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46887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slide" Target="../slides/slide10.xml"/><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image" Target="../media/image10.png"/><Relationship Id="rId5" Type="http://schemas.openxmlformats.org/officeDocument/2006/relationships/image" Target="../media/image6.png"/><Relationship Id="rId10"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image" Target="../media/image6.png"/><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slide" Target="../slides/slide10.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image" Target="../media/image15.png"/><Relationship Id="rId5" Type="http://schemas.openxmlformats.org/officeDocument/2006/relationships/image" Target="../media/image6.png"/><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Diapositiva titolo">
  <p:cSld name="Diapositiva titolo">
    <p:bg>
      <p:bgPr>
        <a:solidFill>
          <a:schemeClr val="lt1"/>
        </a:solidFill>
        <a:effectLst/>
      </p:bgPr>
    </p:bg>
    <p:spTree>
      <p:nvGrpSpPr>
        <p:cNvPr id="1" name="Shape 12"/>
        <p:cNvGrpSpPr/>
        <p:nvPr/>
      </p:nvGrpSpPr>
      <p:grpSpPr>
        <a:xfrm>
          <a:off x="0" y="0"/>
          <a:ext cx="0" cy="0"/>
          <a:chOff x="0" y="0"/>
          <a:chExt cx="0" cy="0"/>
        </a:xfrm>
      </p:grpSpPr>
      <p:sp>
        <p:nvSpPr>
          <p:cNvPr id="13" name="Google Shape;13;p13"/>
          <p:cNvSpPr/>
          <p:nvPr/>
        </p:nvSpPr>
        <p:spPr>
          <a:xfrm>
            <a:off x="2495708" y="4313027"/>
            <a:ext cx="4152584"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b="0" i="0" u="none" strike="noStrike" cap="none">
                <a:solidFill>
                  <a:schemeClr val="dk1"/>
                </a:solidFill>
                <a:latin typeface="Calibri"/>
                <a:ea typeface="Calibri"/>
                <a:cs typeface="Calibri"/>
                <a:sym typeface="Calibri"/>
              </a:rPr>
              <a:t>Powered by</a:t>
            </a:r>
            <a:endParaRPr sz="900" b="0" i="0" u="none" strike="noStrike" cap="none">
              <a:solidFill>
                <a:schemeClr val="dk1"/>
              </a:solidFill>
              <a:latin typeface="Calibri"/>
              <a:ea typeface="Calibri"/>
              <a:cs typeface="Calibri"/>
              <a:sym typeface="Calibri"/>
            </a:endParaRPr>
          </a:p>
        </p:txBody>
      </p:sp>
      <p:sp>
        <p:nvSpPr>
          <p:cNvPr id="14" name="Google Shape;14;p13"/>
          <p:cNvSpPr/>
          <p:nvPr/>
        </p:nvSpPr>
        <p:spPr>
          <a:xfrm>
            <a:off x="0" y="4257825"/>
            <a:ext cx="9144000" cy="54333"/>
          </a:xfrm>
          <a:prstGeom prst="rect">
            <a:avLst/>
          </a:prstGeom>
          <a:solidFill>
            <a:srgbClr val="976A9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 name="Google Shape;15;p13"/>
          <p:cNvSpPr/>
          <p:nvPr/>
        </p:nvSpPr>
        <p:spPr>
          <a:xfrm>
            <a:off x="938026" y="1192696"/>
            <a:ext cx="979721" cy="248479"/>
          </a:xfrm>
          <a:prstGeom prst="rect">
            <a:avLst/>
          </a:prstGeom>
          <a:solidFill>
            <a:srgbClr val="976A9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6" name="Google Shape;16;p13" descr="Immagine che contiene testo&#10;&#10;Descrizione generata automaticamente"/>
          <p:cNvPicPr preferRelativeResize="0"/>
          <p:nvPr/>
        </p:nvPicPr>
        <p:blipFill rotWithShape="1">
          <a:blip r:embed="rId2">
            <a:alphaModFix/>
          </a:blip>
          <a:srcRect/>
          <a:stretch/>
        </p:blipFill>
        <p:spPr>
          <a:xfrm>
            <a:off x="0" y="0"/>
            <a:ext cx="9153094" cy="1802015"/>
          </a:xfrm>
          <a:prstGeom prst="rect">
            <a:avLst/>
          </a:prstGeom>
          <a:noFill/>
          <a:ln>
            <a:noFill/>
          </a:ln>
        </p:spPr>
      </p:pic>
      <p:sp>
        <p:nvSpPr>
          <p:cNvPr id="17" name="Google Shape;17;p13"/>
          <p:cNvSpPr/>
          <p:nvPr/>
        </p:nvSpPr>
        <p:spPr>
          <a:xfrm>
            <a:off x="4269850" y="1616916"/>
            <a:ext cx="604300" cy="185534"/>
          </a:xfrm>
          <a:prstGeom prst="triangle">
            <a:avLst>
              <a:gd name="adj" fmla="val 50000"/>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8" name="Google Shape;18;p13"/>
          <p:cNvPicPr preferRelativeResize="0"/>
          <p:nvPr/>
        </p:nvPicPr>
        <p:blipFill rotWithShape="1">
          <a:blip r:embed="rId3">
            <a:alphaModFix/>
          </a:blip>
          <a:srcRect/>
          <a:stretch/>
        </p:blipFill>
        <p:spPr>
          <a:xfrm>
            <a:off x="3155950" y="1913243"/>
            <a:ext cx="2832100" cy="533400"/>
          </a:xfrm>
          <a:prstGeom prst="rect">
            <a:avLst/>
          </a:prstGeom>
          <a:noFill/>
          <a:ln>
            <a:noFill/>
          </a:ln>
        </p:spPr>
      </p:pic>
      <p:pic>
        <p:nvPicPr>
          <p:cNvPr id="19" name="Google Shape;19;p13" descr="Immagine che contiene testo, Carattere, logo, Elementi grafici&#10;&#10;Descrizione generata automaticamente"/>
          <p:cNvPicPr preferRelativeResize="0"/>
          <p:nvPr/>
        </p:nvPicPr>
        <p:blipFill rotWithShape="1">
          <a:blip r:embed="rId4">
            <a:alphaModFix/>
          </a:blip>
          <a:srcRect l="14489" t="11479" r="14345" b="9713"/>
          <a:stretch/>
        </p:blipFill>
        <p:spPr>
          <a:xfrm>
            <a:off x="3802711" y="4499912"/>
            <a:ext cx="1538578" cy="40751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Diapositiva titolo">
  <p:cSld name="2_Diapositiva titolo">
    <p:bg>
      <p:bgPr>
        <a:solidFill>
          <a:schemeClr val="lt1"/>
        </a:solidFill>
        <a:effectLst/>
      </p:bgPr>
    </p:bg>
    <p:spTree>
      <p:nvGrpSpPr>
        <p:cNvPr id="1" name="Shape 20"/>
        <p:cNvGrpSpPr/>
        <p:nvPr/>
      </p:nvGrpSpPr>
      <p:grpSpPr>
        <a:xfrm>
          <a:off x="0" y="0"/>
          <a:ext cx="0" cy="0"/>
          <a:chOff x="0" y="0"/>
          <a:chExt cx="0" cy="0"/>
        </a:xfrm>
      </p:grpSpPr>
      <p:sp>
        <p:nvSpPr>
          <p:cNvPr id="21" name="Google Shape;21;p14"/>
          <p:cNvSpPr txBox="1">
            <a:spLocks noGrp="1"/>
          </p:cNvSpPr>
          <p:nvPr>
            <p:ph type="subTitle" idx="1"/>
          </p:nvPr>
        </p:nvSpPr>
        <p:spPr>
          <a:xfrm>
            <a:off x="699707" y="1126492"/>
            <a:ext cx="7796720" cy="401934"/>
          </a:xfrm>
          <a:prstGeom prst="rect">
            <a:avLst/>
          </a:prstGeom>
          <a:noFill/>
          <a:ln>
            <a:noFill/>
          </a:ln>
        </p:spPr>
        <p:txBody>
          <a:bodyPr spcFirstLastPara="1" wrap="square" lIns="91425" tIns="45700" rIns="91425" bIns="45700" anchor="t" anchorCtr="0">
            <a:noAutofit/>
          </a:bodyPr>
          <a:lstStyle>
            <a:lvl1pPr lvl="0" algn="l">
              <a:lnSpc>
                <a:spcPct val="100000"/>
              </a:lnSpc>
              <a:spcBef>
                <a:spcPts val="750"/>
              </a:spcBef>
              <a:spcAft>
                <a:spcPts val="0"/>
              </a:spcAft>
              <a:buSzPts val="2400"/>
              <a:buNone/>
              <a:defRPr sz="2400">
                <a:latin typeface="Calibri"/>
                <a:ea typeface="Calibri"/>
                <a:cs typeface="Calibri"/>
                <a:sym typeface="Calibri"/>
              </a:defRPr>
            </a:lvl1pPr>
            <a:lvl2pPr lvl="1" algn="ctr">
              <a:lnSpc>
                <a:spcPct val="100000"/>
              </a:lnSpc>
              <a:spcBef>
                <a:spcPts val="375"/>
              </a:spcBef>
              <a:spcAft>
                <a:spcPts val="0"/>
              </a:spcAft>
              <a:buSzPts val="1500"/>
              <a:buNone/>
              <a:defRPr sz="1500"/>
            </a:lvl2pPr>
            <a:lvl3pPr lvl="2" algn="ctr">
              <a:lnSpc>
                <a:spcPct val="100000"/>
              </a:lnSpc>
              <a:spcBef>
                <a:spcPts val="375"/>
              </a:spcBef>
              <a:spcAft>
                <a:spcPts val="0"/>
              </a:spcAft>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22" name="Google Shape;22;p14"/>
          <p:cNvSpPr/>
          <p:nvPr/>
        </p:nvSpPr>
        <p:spPr>
          <a:xfrm>
            <a:off x="-55962" y="4912525"/>
            <a:ext cx="9255900" cy="252000"/>
          </a:xfrm>
          <a:prstGeom prst="rect">
            <a:avLst/>
          </a:prstGeom>
          <a:solidFill>
            <a:srgbClr val="976A9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3" name="Google Shape;23;p14"/>
          <p:cNvPicPr preferRelativeResize="0"/>
          <p:nvPr/>
        </p:nvPicPr>
        <p:blipFill rotWithShape="1">
          <a:blip r:embed="rId2">
            <a:alphaModFix/>
          </a:blip>
          <a:srcRect/>
          <a:stretch/>
        </p:blipFill>
        <p:spPr>
          <a:xfrm>
            <a:off x="4525183" y="4956790"/>
            <a:ext cx="831424" cy="144000"/>
          </a:xfrm>
          <a:prstGeom prst="rect">
            <a:avLst/>
          </a:prstGeom>
          <a:noFill/>
          <a:ln>
            <a:noFill/>
          </a:ln>
        </p:spPr>
      </p:pic>
      <p:sp>
        <p:nvSpPr>
          <p:cNvPr id="24" name="Google Shape;24;p14"/>
          <p:cNvSpPr/>
          <p:nvPr/>
        </p:nvSpPr>
        <p:spPr>
          <a:xfrm>
            <a:off x="3554519" y="4930799"/>
            <a:ext cx="1036335" cy="215444"/>
          </a:xfrm>
          <a:prstGeom prst="rect">
            <a:avLst/>
          </a:prstGeom>
          <a:noFill/>
          <a:ln>
            <a:noFill/>
          </a:ln>
        </p:spPr>
        <p:txBody>
          <a:bodyPr spcFirstLastPara="1" wrap="square" lIns="91425" tIns="45700" rIns="91425" bIns="45700" anchor="t" anchorCtr="0">
            <a:spAutoFit/>
          </a:bodyPr>
          <a:lstStyle/>
          <a:p>
            <a:pPr marL="7938" marR="0" lvl="0" indent="0" algn="r" rtl="0">
              <a:spcBef>
                <a:spcPts val="0"/>
              </a:spcBef>
              <a:spcAft>
                <a:spcPts val="0"/>
              </a:spcAft>
              <a:buNone/>
            </a:pPr>
            <a:r>
              <a:rPr lang="en-US" sz="800" b="0" i="0" u="none" strike="noStrike" cap="none">
                <a:solidFill>
                  <a:schemeClr val="lt1"/>
                </a:solidFill>
                <a:latin typeface="Calibri"/>
                <a:ea typeface="Calibri"/>
                <a:cs typeface="Calibri"/>
                <a:sym typeface="Calibri"/>
              </a:rPr>
              <a:t>Powered by</a:t>
            </a:r>
            <a:endParaRPr/>
          </a:p>
        </p:txBody>
      </p:sp>
      <p:pic>
        <p:nvPicPr>
          <p:cNvPr id="25" name="Google Shape;25;p14"/>
          <p:cNvPicPr preferRelativeResize="0"/>
          <p:nvPr/>
        </p:nvPicPr>
        <p:blipFill rotWithShape="1">
          <a:blip r:embed="rId3">
            <a:alphaModFix/>
          </a:blip>
          <a:srcRect/>
          <a:stretch/>
        </p:blipFill>
        <p:spPr>
          <a:xfrm>
            <a:off x="3744568" y="272398"/>
            <a:ext cx="1654865" cy="311678"/>
          </a:xfrm>
          <a:prstGeom prst="rect">
            <a:avLst/>
          </a:prstGeom>
          <a:noFill/>
          <a:ln>
            <a:noFill/>
          </a:ln>
        </p:spPr>
      </p:pic>
      <p:pic>
        <p:nvPicPr>
          <p:cNvPr id="26" name="Google Shape;26;p14"/>
          <p:cNvPicPr preferRelativeResize="0"/>
          <p:nvPr/>
        </p:nvPicPr>
        <p:blipFill rotWithShape="1">
          <a:blip r:embed="rId4">
            <a:alphaModFix/>
          </a:blip>
          <a:srcRect b="86286"/>
          <a:stretch/>
        </p:blipFill>
        <p:spPr>
          <a:xfrm>
            <a:off x="-85481" y="-33115"/>
            <a:ext cx="9314963" cy="252001"/>
          </a:xfrm>
          <a:prstGeom prst="rect">
            <a:avLst/>
          </a:prstGeom>
          <a:noFill/>
          <a:ln>
            <a:noFill/>
          </a:ln>
        </p:spPr>
      </p:pic>
      <p:pic>
        <p:nvPicPr>
          <p:cNvPr id="27" name="Google Shape;27;p14" descr="Immagine che contiene fiore, pianta, grafica vettoriale&#10;&#10;Descrizione generata automaticamente"/>
          <p:cNvPicPr preferRelativeResize="0"/>
          <p:nvPr/>
        </p:nvPicPr>
        <p:blipFill rotWithShape="1">
          <a:blip r:embed="rId5">
            <a:alphaModFix/>
          </a:blip>
          <a:srcRect l="13220"/>
          <a:stretch/>
        </p:blipFill>
        <p:spPr>
          <a:xfrm>
            <a:off x="4304525" y="551929"/>
            <a:ext cx="534951" cy="434879"/>
          </a:xfrm>
          <a:prstGeom prst="rect">
            <a:avLst/>
          </a:prstGeom>
          <a:noFill/>
          <a:ln>
            <a:noFill/>
          </a:ln>
        </p:spPr>
      </p:pic>
      <p:sp>
        <p:nvSpPr>
          <p:cNvPr id="28" name="Google Shape;28;p14">
            <a:hlinkClick r:id="rId6" action="ppaction://hlinksldjump"/>
          </p:cNvPr>
          <p:cNvSpPr/>
          <p:nvPr/>
        </p:nvSpPr>
        <p:spPr>
          <a:xfrm>
            <a:off x="-2800" y="3621002"/>
            <a:ext cx="2252100" cy="999900"/>
          </a:xfrm>
          <a:prstGeom prst="rect">
            <a:avLst/>
          </a:prstGeom>
          <a:solidFill>
            <a:schemeClr val="lt1"/>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14">
            <a:hlinkClick r:id="rId7" action="ppaction://hlinksldjump"/>
          </p:cNvPr>
          <p:cNvSpPr/>
          <p:nvPr/>
        </p:nvSpPr>
        <p:spPr>
          <a:xfrm>
            <a:off x="2293680" y="3621012"/>
            <a:ext cx="2252100" cy="1221900"/>
          </a:xfrm>
          <a:prstGeom prst="rect">
            <a:avLst/>
          </a:prstGeom>
          <a:solidFill>
            <a:schemeClr val="lt1"/>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14"/>
          <p:cNvSpPr/>
          <p:nvPr/>
        </p:nvSpPr>
        <p:spPr>
          <a:xfrm>
            <a:off x="4590218" y="3621012"/>
            <a:ext cx="2252100" cy="1093500"/>
          </a:xfrm>
          <a:prstGeom prst="rect">
            <a:avLst/>
          </a:prstGeom>
          <a:solidFill>
            <a:schemeClr val="lt1"/>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14"/>
          <p:cNvSpPr/>
          <p:nvPr/>
        </p:nvSpPr>
        <p:spPr>
          <a:xfrm>
            <a:off x="6902500" y="3621000"/>
            <a:ext cx="2241600" cy="1093500"/>
          </a:xfrm>
          <a:prstGeom prst="rect">
            <a:avLst/>
          </a:prstGeom>
          <a:solidFill>
            <a:schemeClr val="lt1"/>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14">
            <a:hlinkClick r:id="rId6" action="ppaction://hlinksldjump"/>
          </p:cNvPr>
          <p:cNvSpPr/>
          <p:nvPr/>
        </p:nvSpPr>
        <p:spPr>
          <a:xfrm>
            <a:off x="-18600" y="4541776"/>
            <a:ext cx="2268000" cy="393600"/>
          </a:xfrm>
          <a:prstGeom prst="rect">
            <a:avLst/>
          </a:prstGeom>
          <a:solidFill>
            <a:srgbClr val="3C3B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14"/>
          <p:cNvSpPr txBox="1"/>
          <p:nvPr/>
        </p:nvSpPr>
        <p:spPr>
          <a:xfrm>
            <a:off x="286395" y="4713050"/>
            <a:ext cx="1636800" cy="204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1200" b="1" i="0" u="none" strike="noStrike" cap="none">
                <a:solidFill>
                  <a:schemeClr val="lt1"/>
                </a:solidFill>
                <a:latin typeface="Comfortaa"/>
                <a:ea typeface="Comfortaa"/>
                <a:cs typeface="Comfortaa"/>
                <a:sym typeface="Comfortaa"/>
              </a:rPr>
              <a:t>Messaggi chiave</a:t>
            </a:r>
            <a:endParaRPr sz="1200" b="1" i="0" u="none" strike="noStrike" cap="none">
              <a:solidFill>
                <a:schemeClr val="lt1"/>
              </a:solidFill>
              <a:latin typeface="Comfortaa"/>
              <a:ea typeface="Comfortaa"/>
              <a:cs typeface="Comfortaa"/>
              <a:sym typeface="Comfortaa"/>
            </a:endParaRPr>
          </a:p>
          <a:p>
            <a:pPr marL="0" marR="0" lvl="0" indent="0" algn="l"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Arial"/>
              <a:ea typeface="Arial"/>
              <a:cs typeface="Arial"/>
              <a:sym typeface="Arial"/>
            </a:endParaRPr>
          </a:p>
        </p:txBody>
      </p:sp>
      <p:sp>
        <p:nvSpPr>
          <p:cNvPr id="34" name="Google Shape;34;p14"/>
          <p:cNvSpPr/>
          <p:nvPr/>
        </p:nvSpPr>
        <p:spPr>
          <a:xfrm>
            <a:off x="2285833" y="4541776"/>
            <a:ext cx="2268000" cy="393600"/>
          </a:xfrm>
          <a:prstGeom prst="rect">
            <a:avLst/>
          </a:prstGeom>
          <a:solidFill>
            <a:srgbClr val="3C3B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14"/>
          <p:cNvSpPr txBox="1"/>
          <p:nvPr/>
        </p:nvSpPr>
        <p:spPr>
          <a:xfrm>
            <a:off x="2293684" y="4604175"/>
            <a:ext cx="2252100" cy="268800"/>
          </a:xfrm>
          <a:prstGeom prst="rect">
            <a:avLst/>
          </a:prstGeom>
          <a:solidFill>
            <a:srgbClr val="3C3B3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Comfortaa"/>
                <a:ea typeface="Comfortaa"/>
                <a:cs typeface="Comfortaa"/>
                <a:sym typeface="Comfortaa"/>
              </a:rPr>
              <a:t>Background &amp; methods</a:t>
            </a:r>
            <a:endParaRPr sz="600" b="1" i="0" u="none" strike="noStrike" cap="none">
              <a:solidFill>
                <a:schemeClr val="lt1"/>
              </a:solidFill>
              <a:latin typeface="Comfortaa"/>
              <a:ea typeface="Comfortaa"/>
              <a:cs typeface="Comfortaa"/>
              <a:sym typeface="Comfortaa"/>
            </a:endParaRPr>
          </a:p>
        </p:txBody>
      </p:sp>
      <p:sp>
        <p:nvSpPr>
          <p:cNvPr id="36" name="Google Shape;36;p14"/>
          <p:cNvSpPr/>
          <p:nvPr/>
        </p:nvSpPr>
        <p:spPr>
          <a:xfrm>
            <a:off x="4590215" y="4541776"/>
            <a:ext cx="2268000" cy="393600"/>
          </a:xfrm>
          <a:prstGeom prst="rect">
            <a:avLst/>
          </a:prstGeom>
          <a:solidFill>
            <a:srgbClr val="3C3B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14"/>
          <p:cNvSpPr txBox="1"/>
          <p:nvPr/>
        </p:nvSpPr>
        <p:spPr>
          <a:xfrm>
            <a:off x="4598067" y="4604175"/>
            <a:ext cx="2252100" cy="268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Comfortaa"/>
                <a:ea typeface="Comfortaa"/>
                <a:cs typeface="Comfortaa"/>
                <a:sym typeface="Comfortaa"/>
              </a:rPr>
              <a:t>Results</a:t>
            </a:r>
            <a:endParaRPr sz="600" b="1" i="0" u="none" strike="noStrike" cap="none">
              <a:solidFill>
                <a:schemeClr val="lt1"/>
              </a:solidFill>
              <a:latin typeface="Comfortaa"/>
              <a:ea typeface="Comfortaa"/>
              <a:cs typeface="Comfortaa"/>
              <a:sym typeface="Comfortaa"/>
            </a:endParaRPr>
          </a:p>
        </p:txBody>
      </p:sp>
      <p:sp>
        <p:nvSpPr>
          <p:cNvPr id="38" name="Google Shape;38;p14"/>
          <p:cNvSpPr/>
          <p:nvPr/>
        </p:nvSpPr>
        <p:spPr>
          <a:xfrm>
            <a:off x="6894598" y="4541776"/>
            <a:ext cx="2268000" cy="393600"/>
          </a:xfrm>
          <a:prstGeom prst="rect">
            <a:avLst/>
          </a:prstGeom>
          <a:solidFill>
            <a:srgbClr val="3C3B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14"/>
          <p:cNvSpPr txBox="1"/>
          <p:nvPr/>
        </p:nvSpPr>
        <p:spPr>
          <a:xfrm>
            <a:off x="6902449" y="4604175"/>
            <a:ext cx="2252100" cy="268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Comfortaa"/>
                <a:ea typeface="Comfortaa"/>
                <a:cs typeface="Comfortaa"/>
                <a:sym typeface="Comfortaa"/>
              </a:rPr>
              <a:t>Conclusions</a:t>
            </a:r>
            <a:endParaRPr sz="600" b="1" i="0" u="none" strike="noStrike" cap="none">
              <a:solidFill>
                <a:schemeClr val="lt1"/>
              </a:solidFill>
              <a:latin typeface="Comfortaa"/>
              <a:ea typeface="Comfortaa"/>
              <a:cs typeface="Comfortaa"/>
              <a:sym typeface="Comfortaa"/>
            </a:endParaRPr>
          </a:p>
        </p:txBody>
      </p:sp>
      <p:pic>
        <p:nvPicPr>
          <p:cNvPr id="40" name="Google Shape;40;p14">
            <a:hlinkClick r:id="rId6" action="ppaction://hlinksldjump"/>
          </p:cNvPr>
          <p:cNvPicPr preferRelativeResize="0"/>
          <p:nvPr/>
        </p:nvPicPr>
        <p:blipFill>
          <a:blip r:embed="rId8">
            <a:alphaModFix/>
          </a:blip>
          <a:stretch>
            <a:fillRect/>
          </a:stretch>
        </p:blipFill>
        <p:spPr>
          <a:xfrm>
            <a:off x="189201" y="3208725"/>
            <a:ext cx="1803800" cy="1260250"/>
          </a:xfrm>
          <a:prstGeom prst="rect">
            <a:avLst/>
          </a:prstGeom>
          <a:noFill/>
          <a:ln>
            <a:noFill/>
          </a:ln>
          <a:effectLst>
            <a:outerShdw blurRad="257175" dist="9525" dir="19560000" algn="bl" rotWithShape="0">
              <a:srgbClr val="80296F">
                <a:alpha val="13330"/>
              </a:srgbClr>
            </a:outerShdw>
          </a:effectLst>
        </p:spPr>
      </p:pic>
      <p:pic>
        <p:nvPicPr>
          <p:cNvPr id="41" name="Google Shape;41;p14"/>
          <p:cNvPicPr preferRelativeResize="0"/>
          <p:nvPr/>
        </p:nvPicPr>
        <p:blipFill>
          <a:blip r:embed="rId9">
            <a:alphaModFix/>
          </a:blip>
          <a:stretch>
            <a:fillRect/>
          </a:stretch>
        </p:blipFill>
        <p:spPr>
          <a:xfrm>
            <a:off x="7441275" y="3227957"/>
            <a:ext cx="1309350" cy="1221781"/>
          </a:xfrm>
          <a:prstGeom prst="rect">
            <a:avLst/>
          </a:prstGeom>
          <a:noFill/>
          <a:ln>
            <a:noFill/>
          </a:ln>
        </p:spPr>
      </p:pic>
      <p:pic>
        <p:nvPicPr>
          <p:cNvPr id="42" name="Google Shape;42;p14"/>
          <p:cNvPicPr preferRelativeResize="0"/>
          <p:nvPr/>
        </p:nvPicPr>
        <p:blipFill>
          <a:blip r:embed="rId10">
            <a:alphaModFix/>
          </a:blip>
          <a:stretch>
            <a:fillRect/>
          </a:stretch>
        </p:blipFill>
        <p:spPr>
          <a:xfrm>
            <a:off x="5035950" y="3115299"/>
            <a:ext cx="1418825" cy="1260250"/>
          </a:xfrm>
          <a:prstGeom prst="rect">
            <a:avLst/>
          </a:prstGeom>
          <a:noFill/>
          <a:ln>
            <a:noFill/>
          </a:ln>
          <a:effectLst>
            <a:outerShdw blurRad="257175" dist="9525" dir="19560000" algn="bl" rotWithShape="0">
              <a:srgbClr val="80296F">
                <a:alpha val="13330"/>
              </a:srgbClr>
            </a:outerShdw>
          </a:effectLst>
        </p:spPr>
      </p:pic>
      <p:pic>
        <p:nvPicPr>
          <p:cNvPr id="43" name="Google Shape;43;p14"/>
          <p:cNvPicPr preferRelativeResize="0"/>
          <p:nvPr/>
        </p:nvPicPr>
        <p:blipFill>
          <a:blip r:embed="rId11">
            <a:alphaModFix/>
          </a:blip>
          <a:stretch>
            <a:fillRect/>
          </a:stretch>
        </p:blipFill>
        <p:spPr>
          <a:xfrm>
            <a:off x="2790087" y="3288787"/>
            <a:ext cx="1259375" cy="1061675"/>
          </a:xfrm>
          <a:prstGeom prst="rect">
            <a:avLst/>
          </a:prstGeom>
          <a:noFill/>
          <a:ln>
            <a:noFill/>
          </a:ln>
          <a:effectLst>
            <a:outerShdw blurRad="257175" dist="9525" dir="19560000" algn="bl" rotWithShape="0">
              <a:srgbClr val="80296F">
                <a:alpha val="13330"/>
              </a:srgb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olo e contenuto" type="obj">
  <p:cSld name="OBJECT">
    <p:spTree>
      <p:nvGrpSpPr>
        <p:cNvPr id="1" name="Shape 44"/>
        <p:cNvGrpSpPr/>
        <p:nvPr/>
      </p:nvGrpSpPr>
      <p:grpSpPr>
        <a:xfrm>
          <a:off x="0" y="0"/>
          <a:ext cx="0" cy="0"/>
          <a:chOff x="0" y="0"/>
          <a:chExt cx="0" cy="0"/>
        </a:xfrm>
      </p:grpSpPr>
      <p:pic>
        <p:nvPicPr>
          <p:cNvPr id="45" name="Google Shape;45;p15"/>
          <p:cNvPicPr preferRelativeResize="0"/>
          <p:nvPr/>
        </p:nvPicPr>
        <p:blipFill rotWithShape="1">
          <a:blip r:embed="rId2">
            <a:alphaModFix/>
          </a:blip>
          <a:srcRect b="86286"/>
          <a:stretch/>
        </p:blipFill>
        <p:spPr>
          <a:xfrm>
            <a:off x="-48325" y="4874000"/>
            <a:ext cx="9240202" cy="297400"/>
          </a:xfrm>
          <a:prstGeom prst="rect">
            <a:avLst/>
          </a:prstGeom>
          <a:noFill/>
          <a:ln>
            <a:noFill/>
          </a:ln>
        </p:spPr>
      </p:pic>
      <p:sp>
        <p:nvSpPr>
          <p:cNvPr id="46" name="Google Shape;46;p15"/>
          <p:cNvSpPr txBox="1">
            <a:spLocks noGrp="1"/>
          </p:cNvSpPr>
          <p:nvPr>
            <p:ph type="body" idx="1"/>
          </p:nvPr>
        </p:nvSpPr>
        <p:spPr>
          <a:xfrm>
            <a:off x="1838738" y="1369218"/>
            <a:ext cx="6676611" cy="3263505"/>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750"/>
              </a:spcBef>
              <a:spcAft>
                <a:spcPts val="0"/>
              </a:spcAft>
              <a:buClr>
                <a:srgbClr val="A31944"/>
              </a:buClr>
              <a:buSzPts val="2000"/>
              <a:buChar char="▪"/>
              <a:defRPr sz="2000">
                <a:latin typeface="Calibri"/>
                <a:ea typeface="Calibri"/>
                <a:cs typeface="Calibri"/>
                <a:sym typeface="Calibri"/>
              </a:defRPr>
            </a:lvl1pPr>
            <a:lvl2pPr marL="914400" lvl="1" indent="-336550" algn="l">
              <a:lnSpc>
                <a:spcPct val="100000"/>
              </a:lnSpc>
              <a:spcBef>
                <a:spcPts val="375"/>
              </a:spcBef>
              <a:spcAft>
                <a:spcPts val="0"/>
              </a:spcAft>
              <a:buClr>
                <a:srgbClr val="A31944"/>
              </a:buClr>
              <a:buSzPts val="1700"/>
              <a:buChar char="▪"/>
              <a:defRPr sz="1700">
                <a:latin typeface="Calibri"/>
                <a:ea typeface="Calibri"/>
                <a:cs typeface="Calibri"/>
                <a:sym typeface="Calibri"/>
              </a:defRPr>
            </a:lvl2pPr>
            <a:lvl3pPr marL="1371600" lvl="2" indent="-317500" algn="l">
              <a:lnSpc>
                <a:spcPct val="100000"/>
              </a:lnSpc>
              <a:spcBef>
                <a:spcPts val="375"/>
              </a:spcBef>
              <a:spcAft>
                <a:spcPts val="0"/>
              </a:spcAft>
              <a:buClr>
                <a:srgbClr val="A31944"/>
              </a:buClr>
              <a:buSzPts val="1400"/>
              <a:buChar char="▪"/>
              <a:defRPr sz="1400">
                <a:latin typeface="Calibri"/>
                <a:ea typeface="Calibri"/>
                <a:cs typeface="Calibri"/>
                <a:sym typeface="Calibri"/>
              </a:defRPr>
            </a:lvl3pPr>
            <a:lvl4pPr marL="1828800" lvl="3" indent="-298450" algn="l">
              <a:lnSpc>
                <a:spcPct val="90000"/>
              </a:lnSpc>
              <a:spcBef>
                <a:spcPts val="375"/>
              </a:spcBef>
              <a:spcAft>
                <a:spcPts val="0"/>
              </a:spcAft>
              <a:buClr>
                <a:srgbClr val="A31944"/>
              </a:buClr>
              <a:buSzPts val="1100"/>
              <a:buChar char="•"/>
              <a:defRPr sz="1100">
                <a:latin typeface="Calibri"/>
                <a:ea typeface="Calibri"/>
                <a:cs typeface="Calibri"/>
                <a:sym typeface="Calibri"/>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7" name="Google Shape;47;p15"/>
          <p:cNvSpPr txBox="1">
            <a:spLocks noGrp="1"/>
          </p:cNvSpPr>
          <p:nvPr>
            <p:ph type="title"/>
          </p:nvPr>
        </p:nvSpPr>
        <p:spPr>
          <a:xfrm>
            <a:off x="1838738" y="510776"/>
            <a:ext cx="6676612" cy="757239"/>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24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8" name="Google Shape;48;p15"/>
          <p:cNvPicPr preferRelativeResize="0"/>
          <p:nvPr/>
        </p:nvPicPr>
        <p:blipFill rotWithShape="1">
          <a:blip r:embed="rId3">
            <a:alphaModFix/>
          </a:blip>
          <a:srcRect/>
          <a:stretch/>
        </p:blipFill>
        <p:spPr>
          <a:xfrm>
            <a:off x="4525183" y="4956790"/>
            <a:ext cx="831424" cy="144000"/>
          </a:xfrm>
          <a:prstGeom prst="rect">
            <a:avLst/>
          </a:prstGeom>
          <a:noFill/>
          <a:ln>
            <a:noFill/>
          </a:ln>
        </p:spPr>
      </p:pic>
      <p:sp>
        <p:nvSpPr>
          <p:cNvPr id="49" name="Google Shape;49;p15"/>
          <p:cNvSpPr/>
          <p:nvPr/>
        </p:nvSpPr>
        <p:spPr>
          <a:xfrm>
            <a:off x="3554519" y="4930799"/>
            <a:ext cx="1036200" cy="215400"/>
          </a:xfrm>
          <a:prstGeom prst="rect">
            <a:avLst/>
          </a:prstGeom>
          <a:noFill/>
          <a:ln>
            <a:noFill/>
          </a:ln>
        </p:spPr>
        <p:txBody>
          <a:bodyPr spcFirstLastPara="1" wrap="square" lIns="91425" tIns="45700" rIns="91425" bIns="45700" anchor="t" anchorCtr="0">
            <a:spAutoFit/>
          </a:bodyPr>
          <a:lstStyle/>
          <a:p>
            <a:pPr marL="7938" marR="0" lvl="0" indent="0" algn="r" rtl="0">
              <a:spcBef>
                <a:spcPts val="0"/>
              </a:spcBef>
              <a:spcAft>
                <a:spcPts val="0"/>
              </a:spcAft>
              <a:buNone/>
            </a:pPr>
            <a:r>
              <a:rPr lang="en-US" sz="800">
                <a:solidFill>
                  <a:schemeClr val="lt1"/>
                </a:solidFill>
                <a:latin typeface="Calibri"/>
                <a:ea typeface="Calibri"/>
                <a:cs typeface="Calibri"/>
                <a:sym typeface="Calibri"/>
              </a:rPr>
              <a:t>Powered by</a:t>
            </a:r>
            <a:endParaRPr/>
          </a:p>
        </p:txBody>
      </p:sp>
      <p:pic>
        <p:nvPicPr>
          <p:cNvPr id="50" name="Google Shape;50;p15"/>
          <p:cNvPicPr preferRelativeResize="0"/>
          <p:nvPr/>
        </p:nvPicPr>
        <p:blipFill rotWithShape="1">
          <a:blip r:embed="rId4">
            <a:alphaModFix/>
          </a:blip>
          <a:srcRect/>
          <a:stretch/>
        </p:blipFill>
        <p:spPr>
          <a:xfrm>
            <a:off x="4123328" y="75599"/>
            <a:ext cx="897344" cy="176401"/>
          </a:xfrm>
          <a:prstGeom prst="rect">
            <a:avLst/>
          </a:prstGeom>
          <a:noFill/>
          <a:ln>
            <a:noFill/>
          </a:ln>
        </p:spPr>
      </p:pic>
      <p:pic>
        <p:nvPicPr>
          <p:cNvPr id="51" name="Google Shape;51;p15" descr="Immagine che contiene fiore, pianta, grafica vettoriale&#10;&#10;Descrizione generata automaticamente"/>
          <p:cNvPicPr preferRelativeResize="0"/>
          <p:nvPr/>
        </p:nvPicPr>
        <p:blipFill rotWithShape="1">
          <a:blip r:embed="rId5">
            <a:alphaModFix/>
          </a:blip>
          <a:srcRect l="13220"/>
          <a:stretch/>
        </p:blipFill>
        <p:spPr>
          <a:xfrm rot="10627745">
            <a:off x="12372" y="15383"/>
            <a:ext cx="627021" cy="509725"/>
          </a:xfrm>
          <a:prstGeom prst="rect">
            <a:avLst/>
          </a:prstGeom>
          <a:noFill/>
          <a:ln>
            <a:noFill/>
          </a:ln>
        </p:spPr>
      </p:pic>
      <p:sp>
        <p:nvSpPr>
          <p:cNvPr id="52" name="Google Shape;52;p15"/>
          <p:cNvSpPr/>
          <p:nvPr/>
        </p:nvSpPr>
        <p:spPr>
          <a:xfrm>
            <a:off x="0" y="685800"/>
            <a:ext cx="1659600" cy="4203000"/>
          </a:xfrm>
          <a:prstGeom prst="rect">
            <a:avLst/>
          </a:prstGeom>
          <a:solidFill>
            <a:srgbClr val="EEDD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15"/>
          <p:cNvSpPr/>
          <p:nvPr/>
        </p:nvSpPr>
        <p:spPr>
          <a:xfrm>
            <a:off x="-7050" y="2075750"/>
            <a:ext cx="1673700" cy="12630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54" name="Google Shape;54;p15">
            <a:hlinkClick r:id="rId6" action="ppaction://hlinksldjump"/>
          </p:cNvPr>
          <p:cNvPicPr preferRelativeResize="0"/>
          <p:nvPr/>
        </p:nvPicPr>
        <p:blipFill>
          <a:blip r:embed="rId7">
            <a:alphaModFix/>
          </a:blip>
          <a:stretch>
            <a:fillRect/>
          </a:stretch>
        </p:blipFill>
        <p:spPr>
          <a:xfrm>
            <a:off x="112043" y="2209625"/>
            <a:ext cx="1435532" cy="1002950"/>
          </a:xfrm>
          <a:prstGeom prst="rect">
            <a:avLst/>
          </a:prstGeom>
          <a:noFill/>
          <a:ln>
            <a:noFill/>
          </a:ln>
          <a:effectLst>
            <a:outerShdw blurRad="257175" dist="9525" dir="19560000" algn="bl" rotWithShape="0">
              <a:srgbClr val="80296F">
                <a:alpha val="13330"/>
              </a:srgbClr>
            </a:outerShdw>
          </a:effec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Titolo e contenuto">
  <p:cSld name="3_Titolo e contenuto">
    <p:spTree>
      <p:nvGrpSpPr>
        <p:cNvPr id="1" name="Shape 55"/>
        <p:cNvGrpSpPr/>
        <p:nvPr/>
      </p:nvGrpSpPr>
      <p:grpSpPr>
        <a:xfrm>
          <a:off x="0" y="0"/>
          <a:ext cx="0" cy="0"/>
          <a:chOff x="0" y="0"/>
          <a:chExt cx="0" cy="0"/>
        </a:xfrm>
      </p:grpSpPr>
      <p:pic>
        <p:nvPicPr>
          <p:cNvPr id="56" name="Google Shape;56;p16"/>
          <p:cNvPicPr preferRelativeResize="0"/>
          <p:nvPr/>
        </p:nvPicPr>
        <p:blipFill rotWithShape="1">
          <a:blip r:embed="rId2">
            <a:alphaModFix/>
          </a:blip>
          <a:srcRect b="86286"/>
          <a:stretch/>
        </p:blipFill>
        <p:spPr>
          <a:xfrm>
            <a:off x="-68450" y="4891500"/>
            <a:ext cx="9320701" cy="298300"/>
          </a:xfrm>
          <a:prstGeom prst="rect">
            <a:avLst/>
          </a:prstGeom>
          <a:noFill/>
          <a:ln>
            <a:noFill/>
          </a:ln>
        </p:spPr>
      </p:pic>
      <p:sp>
        <p:nvSpPr>
          <p:cNvPr id="57" name="Google Shape;57;p16"/>
          <p:cNvSpPr txBox="1">
            <a:spLocks noGrp="1"/>
          </p:cNvSpPr>
          <p:nvPr>
            <p:ph type="body" idx="1"/>
          </p:nvPr>
        </p:nvSpPr>
        <p:spPr>
          <a:xfrm>
            <a:off x="1838738" y="1369218"/>
            <a:ext cx="6676611" cy="3263505"/>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750"/>
              </a:spcBef>
              <a:spcAft>
                <a:spcPts val="0"/>
              </a:spcAft>
              <a:buClr>
                <a:srgbClr val="A31944"/>
              </a:buClr>
              <a:buSzPts val="2000"/>
              <a:buChar char="▪"/>
              <a:defRPr sz="2000">
                <a:latin typeface="Calibri"/>
                <a:ea typeface="Calibri"/>
                <a:cs typeface="Calibri"/>
                <a:sym typeface="Calibri"/>
              </a:defRPr>
            </a:lvl1pPr>
            <a:lvl2pPr marL="914400" lvl="1" indent="-336550" algn="l">
              <a:lnSpc>
                <a:spcPct val="100000"/>
              </a:lnSpc>
              <a:spcBef>
                <a:spcPts val="375"/>
              </a:spcBef>
              <a:spcAft>
                <a:spcPts val="0"/>
              </a:spcAft>
              <a:buClr>
                <a:srgbClr val="A31944"/>
              </a:buClr>
              <a:buSzPts val="1700"/>
              <a:buChar char="▪"/>
              <a:defRPr sz="1700">
                <a:latin typeface="Calibri"/>
                <a:ea typeface="Calibri"/>
                <a:cs typeface="Calibri"/>
                <a:sym typeface="Calibri"/>
              </a:defRPr>
            </a:lvl2pPr>
            <a:lvl3pPr marL="1371600" lvl="2" indent="-317500" algn="l">
              <a:lnSpc>
                <a:spcPct val="100000"/>
              </a:lnSpc>
              <a:spcBef>
                <a:spcPts val="375"/>
              </a:spcBef>
              <a:spcAft>
                <a:spcPts val="0"/>
              </a:spcAft>
              <a:buClr>
                <a:srgbClr val="A31944"/>
              </a:buClr>
              <a:buSzPts val="1400"/>
              <a:buChar char="▪"/>
              <a:defRPr sz="1400">
                <a:latin typeface="Calibri"/>
                <a:ea typeface="Calibri"/>
                <a:cs typeface="Calibri"/>
                <a:sym typeface="Calibri"/>
              </a:defRPr>
            </a:lvl3pPr>
            <a:lvl4pPr marL="1828800" lvl="3" indent="-298450" algn="l">
              <a:lnSpc>
                <a:spcPct val="90000"/>
              </a:lnSpc>
              <a:spcBef>
                <a:spcPts val="375"/>
              </a:spcBef>
              <a:spcAft>
                <a:spcPts val="0"/>
              </a:spcAft>
              <a:buClr>
                <a:srgbClr val="A31944"/>
              </a:buClr>
              <a:buSzPts val="1100"/>
              <a:buChar char="•"/>
              <a:defRPr sz="1100">
                <a:latin typeface="Calibri"/>
                <a:ea typeface="Calibri"/>
                <a:cs typeface="Calibri"/>
                <a:sym typeface="Calibri"/>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8" name="Google Shape;58;p16"/>
          <p:cNvSpPr txBox="1">
            <a:spLocks noGrp="1"/>
          </p:cNvSpPr>
          <p:nvPr>
            <p:ph type="title"/>
          </p:nvPr>
        </p:nvSpPr>
        <p:spPr>
          <a:xfrm>
            <a:off x="1838738" y="510776"/>
            <a:ext cx="6676612" cy="757239"/>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24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9" name="Google Shape;59;p16"/>
          <p:cNvPicPr preferRelativeResize="0"/>
          <p:nvPr/>
        </p:nvPicPr>
        <p:blipFill rotWithShape="1">
          <a:blip r:embed="rId3">
            <a:alphaModFix/>
          </a:blip>
          <a:srcRect/>
          <a:stretch/>
        </p:blipFill>
        <p:spPr>
          <a:xfrm>
            <a:off x="4525183" y="4956790"/>
            <a:ext cx="831424" cy="144000"/>
          </a:xfrm>
          <a:prstGeom prst="rect">
            <a:avLst/>
          </a:prstGeom>
          <a:noFill/>
          <a:ln>
            <a:noFill/>
          </a:ln>
        </p:spPr>
      </p:pic>
      <p:sp>
        <p:nvSpPr>
          <p:cNvPr id="60" name="Google Shape;60;p16"/>
          <p:cNvSpPr/>
          <p:nvPr/>
        </p:nvSpPr>
        <p:spPr>
          <a:xfrm>
            <a:off x="3554519" y="4930799"/>
            <a:ext cx="1036335" cy="215444"/>
          </a:xfrm>
          <a:prstGeom prst="rect">
            <a:avLst/>
          </a:prstGeom>
          <a:noFill/>
          <a:ln>
            <a:noFill/>
          </a:ln>
        </p:spPr>
        <p:txBody>
          <a:bodyPr spcFirstLastPara="1" wrap="square" lIns="91425" tIns="45700" rIns="91425" bIns="45700" anchor="t" anchorCtr="0">
            <a:spAutoFit/>
          </a:bodyPr>
          <a:lstStyle/>
          <a:p>
            <a:pPr marL="7938" marR="0" lvl="0" indent="0" algn="r" rtl="0">
              <a:spcBef>
                <a:spcPts val="0"/>
              </a:spcBef>
              <a:spcAft>
                <a:spcPts val="0"/>
              </a:spcAft>
              <a:buNone/>
            </a:pPr>
            <a:r>
              <a:rPr lang="en-US" sz="800">
                <a:solidFill>
                  <a:schemeClr val="lt1"/>
                </a:solidFill>
                <a:latin typeface="Calibri"/>
                <a:ea typeface="Calibri"/>
                <a:cs typeface="Calibri"/>
                <a:sym typeface="Calibri"/>
              </a:rPr>
              <a:t>Powered by</a:t>
            </a:r>
            <a:endParaRPr/>
          </a:p>
        </p:txBody>
      </p:sp>
      <p:pic>
        <p:nvPicPr>
          <p:cNvPr id="61" name="Google Shape;61;p16"/>
          <p:cNvPicPr preferRelativeResize="0"/>
          <p:nvPr/>
        </p:nvPicPr>
        <p:blipFill rotWithShape="1">
          <a:blip r:embed="rId4">
            <a:alphaModFix/>
          </a:blip>
          <a:srcRect/>
          <a:stretch/>
        </p:blipFill>
        <p:spPr>
          <a:xfrm>
            <a:off x="4123328" y="75599"/>
            <a:ext cx="897344" cy="176401"/>
          </a:xfrm>
          <a:prstGeom prst="rect">
            <a:avLst/>
          </a:prstGeom>
          <a:noFill/>
          <a:ln>
            <a:noFill/>
          </a:ln>
        </p:spPr>
      </p:pic>
      <p:pic>
        <p:nvPicPr>
          <p:cNvPr id="62" name="Google Shape;62;p16" descr="Immagine che contiene fiore, pianta, grafica vettoriale&#10;&#10;Descrizione generata automaticamente"/>
          <p:cNvPicPr preferRelativeResize="0"/>
          <p:nvPr/>
        </p:nvPicPr>
        <p:blipFill rotWithShape="1">
          <a:blip r:embed="rId5">
            <a:alphaModFix/>
          </a:blip>
          <a:srcRect l="13220"/>
          <a:stretch/>
        </p:blipFill>
        <p:spPr>
          <a:xfrm rot="10627745">
            <a:off x="12372" y="15383"/>
            <a:ext cx="627021" cy="509725"/>
          </a:xfrm>
          <a:prstGeom prst="rect">
            <a:avLst/>
          </a:prstGeom>
          <a:noFill/>
          <a:ln>
            <a:noFill/>
          </a:ln>
        </p:spPr>
      </p:pic>
      <p:sp>
        <p:nvSpPr>
          <p:cNvPr id="63" name="Google Shape;63;p16"/>
          <p:cNvSpPr/>
          <p:nvPr/>
        </p:nvSpPr>
        <p:spPr>
          <a:xfrm>
            <a:off x="0" y="685800"/>
            <a:ext cx="1659600" cy="4202956"/>
          </a:xfrm>
          <a:prstGeom prst="rect">
            <a:avLst/>
          </a:prstGeom>
          <a:solidFill>
            <a:srgbClr val="EEDD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16"/>
          <p:cNvSpPr/>
          <p:nvPr/>
        </p:nvSpPr>
        <p:spPr>
          <a:xfrm>
            <a:off x="-7050" y="2075750"/>
            <a:ext cx="1673700" cy="12630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65" name="Google Shape;65;p16"/>
          <p:cNvPicPr preferRelativeResize="0"/>
          <p:nvPr/>
        </p:nvPicPr>
        <p:blipFill>
          <a:blip r:embed="rId6">
            <a:alphaModFix/>
          </a:blip>
          <a:stretch>
            <a:fillRect/>
          </a:stretch>
        </p:blipFill>
        <p:spPr>
          <a:xfrm>
            <a:off x="151401" y="2159800"/>
            <a:ext cx="1192100" cy="111241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4_Titolo e contenuto">
  <p:cSld name="4_Titolo e contenuto">
    <p:spTree>
      <p:nvGrpSpPr>
        <p:cNvPr id="1" name="Shape 66"/>
        <p:cNvGrpSpPr/>
        <p:nvPr/>
      </p:nvGrpSpPr>
      <p:grpSpPr>
        <a:xfrm>
          <a:off x="0" y="0"/>
          <a:ext cx="0" cy="0"/>
          <a:chOff x="0" y="0"/>
          <a:chExt cx="0" cy="0"/>
        </a:xfrm>
      </p:grpSpPr>
      <p:pic>
        <p:nvPicPr>
          <p:cNvPr id="67" name="Google Shape;67;p17"/>
          <p:cNvPicPr preferRelativeResize="0"/>
          <p:nvPr/>
        </p:nvPicPr>
        <p:blipFill rotWithShape="1">
          <a:blip r:embed="rId2">
            <a:alphaModFix/>
          </a:blip>
          <a:srcRect b="86286"/>
          <a:stretch/>
        </p:blipFill>
        <p:spPr>
          <a:xfrm>
            <a:off x="-68450" y="4891500"/>
            <a:ext cx="9290527" cy="298300"/>
          </a:xfrm>
          <a:prstGeom prst="rect">
            <a:avLst/>
          </a:prstGeom>
          <a:noFill/>
          <a:ln>
            <a:noFill/>
          </a:ln>
        </p:spPr>
      </p:pic>
      <p:sp>
        <p:nvSpPr>
          <p:cNvPr id="68" name="Google Shape;68;p17"/>
          <p:cNvSpPr txBox="1">
            <a:spLocks noGrp="1"/>
          </p:cNvSpPr>
          <p:nvPr>
            <p:ph type="body" idx="1"/>
          </p:nvPr>
        </p:nvSpPr>
        <p:spPr>
          <a:xfrm>
            <a:off x="1838738" y="1369218"/>
            <a:ext cx="6676611" cy="3263505"/>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750"/>
              </a:spcBef>
              <a:spcAft>
                <a:spcPts val="0"/>
              </a:spcAft>
              <a:buClr>
                <a:srgbClr val="A31944"/>
              </a:buClr>
              <a:buSzPts val="2000"/>
              <a:buChar char="▪"/>
              <a:defRPr sz="2000">
                <a:latin typeface="Calibri"/>
                <a:ea typeface="Calibri"/>
                <a:cs typeface="Calibri"/>
                <a:sym typeface="Calibri"/>
              </a:defRPr>
            </a:lvl1pPr>
            <a:lvl2pPr marL="914400" lvl="1" indent="-336550" algn="l">
              <a:lnSpc>
                <a:spcPct val="100000"/>
              </a:lnSpc>
              <a:spcBef>
                <a:spcPts val="375"/>
              </a:spcBef>
              <a:spcAft>
                <a:spcPts val="0"/>
              </a:spcAft>
              <a:buClr>
                <a:srgbClr val="A31944"/>
              </a:buClr>
              <a:buSzPts val="1700"/>
              <a:buChar char="▪"/>
              <a:defRPr sz="1700">
                <a:latin typeface="Calibri"/>
                <a:ea typeface="Calibri"/>
                <a:cs typeface="Calibri"/>
                <a:sym typeface="Calibri"/>
              </a:defRPr>
            </a:lvl2pPr>
            <a:lvl3pPr marL="1371600" lvl="2" indent="-317500" algn="l">
              <a:lnSpc>
                <a:spcPct val="100000"/>
              </a:lnSpc>
              <a:spcBef>
                <a:spcPts val="375"/>
              </a:spcBef>
              <a:spcAft>
                <a:spcPts val="0"/>
              </a:spcAft>
              <a:buClr>
                <a:srgbClr val="A31944"/>
              </a:buClr>
              <a:buSzPts val="1400"/>
              <a:buChar char="▪"/>
              <a:defRPr sz="1400">
                <a:latin typeface="Calibri"/>
                <a:ea typeface="Calibri"/>
                <a:cs typeface="Calibri"/>
                <a:sym typeface="Calibri"/>
              </a:defRPr>
            </a:lvl3pPr>
            <a:lvl4pPr marL="1828800" lvl="3" indent="-298450" algn="l">
              <a:lnSpc>
                <a:spcPct val="90000"/>
              </a:lnSpc>
              <a:spcBef>
                <a:spcPts val="375"/>
              </a:spcBef>
              <a:spcAft>
                <a:spcPts val="0"/>
              </a:spcAft>
              <a:buClr>
                <a:srgbClr val="A31944"/>
              </a:buClr>
              <a:buSzPts val="1100"/>
              <a:buChar char="•"/>
              <a:defRPr sz="1100">
                <a:latin typeface="Calibri"/>
                <a:ea typeface="Calibri"/>
                <a:cs typeface="Calibri"/>
                <a:sym typeface="Calibri"/>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9" name="Google Shape;69;p17"/>
          <p:cNvSpPr txBox="1">
            <a:spLocks noGrp="1"/>
          </p:cNvSpPr>
          <p:nvPr>
            <p:ph type="title"/>
          </p:nvPr>
        </p:nvSpPr>
        <p:spPr>
          <a:xfrm>
            <a:off x="1838738" y="510776"/>
            <a:ext cx="6676612" cy="757239"/>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24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70" name="Google Shape;70;p17"/>
          <p:cNvPicPr preferRelativeResize="0"/>
          <p:nvPr/>
        </p:nvPicPr>
        <p:blipFill rotWithShape="1">
          <a:blip r:embed="rId3">
            <a:alphaModFix/>
          </a:blip>
          <a:srcRect/>
          <a:stretch/>
        </p:blipFill>
        <p:spPr>
          <a:xfrm>
            <a:off x="4525183" y="4956790"/>
            <a:ext cx="831424" cy="144000"/>
          </a:xfrm>
          <a:prstGeom prst="rect">
            <a:avLst/>
          </a:prstGeom>
          <a:noFill/>
          <a:ln>
            <a:noFill/>
          </a:ln>
        </p:spPr>
      </p:pic>
      <p:sp>
        <p:nvSpPr>
          <p:cNvPr id="71" name="Google Shape;71;p17"/>
          <p:cNvSpPr/>
          <p:nvPr/>
        </p:nvSpPr>
        <p:spPr>
          <a:xfrm>
            <a:off x="3554519" y="4930799"/>
            <a:ext cx="1036335" cy="215444"/>
          </a:xfrm>
          <a:prstGeom prst="rect">
            <a:avLst/>
          </a:prstGeom>
          <a:noFill/>
          <a:ln>
            <a:noFill/>
          </a:ln>
        </p:spPr>
        <p:txBody>
          <a:bodyPr spcFirstLastPara="1" wrap="square" lIns="91425" tIns="45700" rIns="91425" bIns="45700" anchor="t" anchorCtr="0">
            <a:spAutoFit/>
          </a:bodyPr>
          <a:lstStyle/>
          <a:p>
            <a:pPr marL="7938" marR="0" lvl="0" indent="0" algn="r" rtl="0">
              <a:spcBef>
                <a:spcPts val="0"/>
              </a:spcBef>
              <a:spcAft>
                <a:spcPts val="0"/>
              </a:spcAft>
              <a:buNone/>
            </a:pPr>
            <a:r>
              <a:rPr lang="en-US" sz="800">
                <a:solidFill>
                  <a:schemeClr val="lt1"/>
                </a:solidFill>
                <a:latin typeface="Calibri"/>
                <a:ea typeface="Calibri"/>
                <a:cs typeface="Calibri"/>
                <a:sym typeface="Calibri"/>
              </a:rPr>
              <a:t>Powered by</a:t>
            </a:r>
            <a:endParaRPr/>
          </a:p>
        </p:txBody>
      </p:sp>
      <p:pic>
        <p:nvPicPr>
          <p:cNvPr id="72" name="Google Shape;72;p17"/>
          <p:cNvPicPr preferRelativeResize="0"/>
          <p:nvPr/>
        </p:nvPicPr>
        <p:blipFill rotWithShape="1">
          <a:blip r:embed="rId4">
            <a:alphaModFix/>
          </a:blip>
          <a:srcRect/>
          <a:stretch/>
        </p:blipFill>
        <p:spPr>
          <a:xfrm>
            <a:off x="4123328" y="75599"/>
            <a:ext cx="897344" cy="176401"/>
          </a:xfrm>
          <a:prstGeom prst="rect">
            <a:avLst/>
          </a:prstGeom>
          <a:noFill/>
          <a:ln>
            <a:noFill/>
          </a:ln>
        </p:spPr>
      </p:pic>
      <p:pic>
        <p:nvPicPr>
          <p:cNvPr id="73" name="Google Shape;73;p17" descr="Immagine che contiene fiore, pianta, grafica vettoriale&#10;&#10;Descrizione generata automaticamente"/>
          <p:cNvPicPr preferRelativeResize="0"/>
          <p:nvPr/>
        </p:nvPicPr>
        <p:blipFill rotWithShape="1">
          <a:blip r:embed="rId5">
            <a:alphaModFix/>
          </a:blip>
          <a:srcRect l="13220"/>
          <a:stretch/>
        </p:blipFill>
        <p:spPr>
          <a:xfrm rot="10627745">
            <a:off x="12372" y="15383"/>
            <a:ext cx="627021" cy="509725"/>
          </a:xfrm>
          <a:prstGeom prst="rect">
            <a:avLst/>
          </a:prstGeom>
          <a:noFill/>
          <a:ln>
            <a:noFill/>
          </a:ln>
        </p:spPr>
      </p:pic>
      <p:sp>
        <p:nvSpPr>
          <p:cNvPr id="74" name="Google Shape;74;p17"/>
          <p:cNvSpPr/>
          <p:nvPr/>
        </p:nvSpPr>
        <p:spPr>
          <a:xfrm>
            <a:off x="0" y="685800"/>
            <a:ext cx="1659600" cy="4202956"/>
          </a:xfrm>
          <a:prstGeom prst="rect">
            <a:avLst/>
          </a:prstGeom>
          <a:solidFill>
            <a:srgbClr val="EEDD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17"/>
          <p:cNvSpPr/>
          <p:nvPr/>
        </p:nvSpPr>
        <p:spPr>
          <a:xfrm>
            <a:off x="-7050" y="2075750"/>
            <a:ext cx="1673700" cy="12630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76" name="Google Shape;76;p17"/>
          <p:cNvPicPr preferRelativeResize="0"/>
          <p:nvPr/>
        </p:nvPicPr>
        <p:blipFill>
          <a:blip r:embed="rId6">
            <a:alphaModFix/>
          </a:blip>
          <a:stretch>
            <a:fillRect/>
          </a:stretch>
        </p:blipFill>
        <p:spPr>
          <a:xfrm>
            <a:off x="118826" y="2075750"/>
            <a:ext cx="1364166" cy="121167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itolo e contenuto">
  <p:cSld name="2_Titolo e contenuto">
    <p:spTree>
      <p:nvGrpSpPr>
        <p:cNvPr id="1" name="Shape 77"/>
        <p:cNvGrpSpPr/>
        <p:nvPr/>
      </p:nvGrpSpPr>
      <p:grpSpPr>
        <a:xfrm>
          <a:off x="0" y="0"/>
          <a:ext cx="0" cy="0"/>
          <a:chOff x="0" y="0"/>
          <a:chExt cx="0" cy="0"/>
        </a:xfrm>
      </p:grpSpPr>
      <p:sp>
        <p:nvSpPr>
          <p:cNvPr id="78" name="Google Shape;78;p18"/>
          <p:cNvSpPr/>
          <p:nvPr/>
        </p:nvSpPr>
        <p:spPr>
          <a:xfrm>
            <a:off x="0" y="685800"/>
            <a:ext cx="1659600" cy="4202956"/>
          </a:xfrm>
          <a:prstGeom prst="rect">
            <a:avLst/>
          </a:prstGeom>
          <a:solidFill>
            <a:srgbClr val="EEDD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9" name="Google Shape;79;p18"/>
          <p:cNvPicPr preferRelativeResize="0"/>
          <p:nvPr/>
        </p:nvPicPr>
        <p:blipFill rotWithShape="1">
          <a:blip r:embed="rId2">
            <a:alphaModFix/>
          </a:blip>
          <a:srcRect b="86286"/>
          <a:stretch/>
        </p:blipFill>
        <p:spPr>
          <a:xfrm>
            <a:off x="-68450" y="4891500"/>
            <a:ext cx="9290527" cy="298300"/>
          </a:xfrm>
          <a:prstGeom prst="rect">
            <a:avLst/>
          </a:prstGeom>
          <a:noFill/>
          <a:ln>
            <a:noFill/>
          </a:ln>
        </p:spPr>
      </p:pic>
      <p:sp>
        <p:nvSpPr>
          <p:cNvPr id="80" name="Google Shape;80;p18"/>
          <p:cNvSpPr txBox="1">
            <a:spLocks noGrp="1"/>
          </p:cNvSpPr>
          <p:nvPr>
            <p:ph type="body" idx="1"/>
          </p:nvPr>
        </p:nvSpPr>
        <p:spPr>
          <a:xfrm>
            <a:off x="1838738" y="1369218"/>
            <a:ext cx="6676611" cy="3263505"/>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750"/>
              </a:spcBef>
              <a:spcAft>
                <a:spcPts val="0"/>
              </a:spcAft>
              <a:buClr>
                <a:srgbClr val="A31944"/>
              </a:buClr>
              <a:buSzPts val="2000"/>
              <a:buChar char="▪"/>
              <a:defRPr sz="2000">
                <a:latin typeface="Calibri"/>
                <a:ea typeface="Calibri"/>
                <a:cs typeface="Calibri"/>
                <a:sym typeface="Calibri"/>
              </a:defRPr>
            </a:lvl1pPr>
            <a:lvl2pPr marL="914400" lvl="1" indent="-336550" algn="l">
              <a:lnSpc>
                <a:spcPct val="100000"/>
              </a:lnSpc>
              <a:spcBef>
                <a:spcPts val="375"/>
              </a:spcBef>
              <a:spcAft>
                <a:spcPts val="0"/>
              </a:spcAft>
              <a:buClr>
                <a:srgbClr val="A31944"/>
              </a:buClr>
              <a:buSzPts val="1700"/>
              <a:buChar char="▪"/>
              <a:defRPr sz="1700">
                <a:latin typeface="Calibri"/>
                <a:ea typeface="Calibri"/>
                <a:cs typeface="Calibri"/>
                <a:sym typeface="Calibri"/>
              </a:defRPr>
            </a:lvl2pPr>
            <a:lvl3pPr marL="1371600" lvl="2" indent="-317500" algn="l">
              <a:lnSpc>
                <a:spcPct val="100000"/>
              </a:lnSpc>
              <a:spcBef>
                <a:spcPts val="375"/>
              </a:spcBef>
              <a:spcAft>
                <a:spcPts val="0"/>
              </a:spcAft>
              <a:buClr>
                <a:srgbClr val="A31944"/>
              </a:buClr>
              <a:buSzPts val="1400"/>
              <a:buChar char="▪"/>
              <a:defRPr sz="1400">
                <a:latin typeface="Calibri"/>
                <a:ea typeface="Calibri"/>
                <a:cs typeface="Calibri"/>
                <a:sym typeface="Calibri"/>
              </a:defRPr>
            </a:lvl3pPr>
            <a:lvl4pPr marL="1828800" lvl="3" indent="-298450" algn="l">
              <a:lnSpc>
                <a:spcPct val="90000"/>
              </a:lnSpc>
              <a:spcBef>
                <a:spcPts val="375"/>
              </a:spcBef>
              <a:spcAft>
                <a:spcPts val="0"/>
              </a:spcAft>
              <a:buClr>
                <a:srgbClr val="A31944"/>
              </a:buClr>
              <a:buSzPts val="1100"/>
              <a:buChar char="•"/>
              <a:defRPr sz="1100">
                <a:latin typeface="Calibri"/>
                <a:ea typeface="Calibri"/>
                <a:cs typeface="Calibri"/>
                <a:sym typeface="Calibri"/>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1" name="Google Shape;81;p18"/>
          <p:cNvSpPr txBox="1">
            <a:spLocks noGrp="1"/>
          </p:cNvSpPr>
          <p:nvPr>
            <p:ph type="title"/>
          </p:nvPr>
        </p:nvSpPr>
        <p:spPr>
          <a:xfrm>
            <a:off x="1838738" y="510776"/>
            <a:ext cx="6676612" cy="757239"/>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24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82" name="Google Shape;82;p18"/>
          <p:cNvPicPr preferRelativeResize="0"/>
          <p:nvPr/>
        </p:nvPicPr>
        <p:blipFill rotWithShape="1">
          <a:blip r:embed="rId3">
            <a:alphaModFix/>
          </a:blip>
          <a:srcRect/>
          <a:stretch/>
        </p:blipFill>
        <p:spPr>
          <a:xfrm>
            <a:off x="4525183" y="4956790"/>
            <a:ext cx="831424" cy="144000"/>
          </a:xfrm>
          <a:prstGeom prst="rect">
            <a:avLst/>
          </a:prstGeom>
          <a:noFill/>
          <a:ln>
            <a:noFill/>
          </a:ln>
        </p:spPr>
      </p:pic>
      <p:sp>
        <p:nvSpPr>
          <p:cNvPr id="83" name="Google Shape;83;p18"/>
          <p:cNvSpPr/>
          <p:nvPr/>
        </p:nvSpPr>
        <p:spPr>
          <a:xfrm>
            <a:off x="3554519" y="4930799"/>
            <a:ext cx="1036335" cy="215444"/>
          </a:xfrm>
          <a:prstGeom prst="rect">
            <a:avLst/>
          </a:prstGeom>
          <a:noFill/>
          <a:ln>
            <a:noFill/>
          </a:ln>
        </p:spPr>
        <p:txBody>
          <a:bodyPr spcFirstLastPara="1" wrap="square" lIns="91425" tIns="45700" rIns="91425" bIns="45700" anchor="t" anchorCtr="0">
            <a:spAutoFit/>
          </a:bodyPr>
          <a:lstStyle/>
          <a:p>
            <a:pPr marL="7938" marR="0" lvl="0" indent="0" algn="r" rtl="0">
              <a:spcBef>
                <a:spcPts val="0"/>
              </a:spcBef>
              <a:spcAft>
                <a:spcPts val="0"/>
              </a:spcAft>
              <a:buNone/>
            </a:pPr>
            <a:r>
              <a:rPr lang="en-US" sz="800">
                <a:solidFill>
                  <a:schemeClr val="lt1"/>
                </a:solidFill>
                <a:latin typeface="Calibri"/>
                <a:ea typeface="Calibri"/>
                <a:cs typeface="Calibri"/>
                <a:sym typeface="Calibri"/>
              </a:rPr>
              <a:t>Powered by</a:t>
            </a:r>
            <a:endParaRPr/>
          </a:p>
        </p:txBody>
      </p:sp>
      <p:pic>
        <p:nvPicPr>
          <p:cNvPr id="84" name="Google Shape;84;p18"/>
          <p:cNvPicPr preferRelativeResize="0"/>
          <p:nvPr/>
        </p:nvPicPr>
        <p:blipFill rotWithShape="1">
          <a:blip r:embed="rId4">
            <a:alphaModFix/>
          </a:blip>
          <a:srcRect/>
          <a:stretch/>
        </p:blipFill>
        <p:spPr>
          <a:xfrm>
            <a:off x="4123328" y="75599"/>
            <a:ext cx="897344" cy="176401"/>
          </a:xfrm>
          <a:prstGeom prst="rect">
            <a:avLst/>
          </a:prstGeom>
          <a:noFill/>
          <a:ln>
            <a:noFill/>
          </a:ln>
        </p:spPr>
      </p:pic>
      <p:pic>
        <p:nvPicPr>
          <p:cNvPr id="85" name="Google Shape;85;p18" descr="Immagine che contiene fiore, pianta, grafica vettoriale&#10;&#10;Descrizione generata automaticamente"/>
          <p:cNvPicPr preferRelativeResize="0"/>
          <p:nvPr/>
        </p:nvPicPr>
        <p:blipFill rotWithShape="1">
          <a:blip r:embed="rId5">
            <a:alphaModFix/>
          </a:blip>
          <a:srcRect l="13220"/>
          <a:stretch/>
        </p:blipFill>
        <p:spPr>
          <a:xfrm rot="10627745">
            <a:off x="12372" y="15383"/>
            <a:ext cx="627021" cy="509725"/>
          </a:xfrm>
          <a:prstGeom prst="rect">
            <a:avLst/>
          </a:prstGeom>
          <a:noFill/>
          <a:ln>
            <a:noFill/>
          </a:ln>
        </p:spPr>
      </p:pic>
      <p:sp>
        <p:nvSpPr>
          <p:cNvPr id="86" name="Google Shape;86;p18"/>
          <p:cNvSpPr/>
          <p:nvPr/>
        </p:nvSpPr>
        <p:spPr>
          <a:xfrm>
            <a:off x="-7050" y="2075750"/>
            <a:ext cx="1673700" cy="12630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87" name="Google Shape;87;p18"/>
          <p:cNvPicPr preferRelativeResize="0"/>
          <p:nvPr/>
        </p:nvPicPr>
        <p:blipFill>
          <a:blip r:embed="rId6">
            <a:alphaModFix/>
          </a:blip>
          <a:stretch>
            <a:fillRect/>
          </a:stretch>
        </p:blipFill>
        <p:spPr>
          <a:xfrm>
            <a:off x="192161" y="2178474"/>
            <a:ext cx="1275275" cy="107507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olo e contenuto">
  <p:cSld name="Titolo e contenuto">
    <p:spTree>
      <p:nvGrpSpPr>
        <p:cNvPr id="1" name="Shape 89"/>
        <p:cNvGrpSpPr/>
        <p:nvPr/>
      </p:nvGrpSpPr>
      <p:grpSpPr>
        <a:xfrm>
          <a:off x="0" y="0"/>
          <a:ext cx="0" cy="0"/>
          <a:chOff x="0" y="0"/>
          <a:chExt cx="0" cy="0"/>
        </a:xfrm>
      </p:grpSpPr>
      <p:pic>
        <p:nvPicPr>
          <p:cNvPr id="90" name="Google Shape;90;p20"/>
          <p:cNvPicPr preferRelativeResize="0"/>
          <p:nvPr/>
        </p:nvPicPr>
        <p:blipFill rotWithShape="1">
          <a:blip r:embed="rId2">
            <a:alphaModFix/>
          </a:blip>
          <a:srcRect b="86286"/>
          <a:stretch/>
        </p:blipFill>
        <p:spPr>
          <a:xfrm>
            <a:off x="-85481" y="4891499"/>
            <a:ext cx="9314963" cy="252001"/>
          </a:xfrm>
          <a:prstGeom prst="rect">
            <a:avLst/>
          </a:prstGeom>
          <a:noFill/>
          <a:ln>
            <a:noFill/>
          </a:ln>
        </p:spPr>
      </p:pic>
      <p:pic>
        <p:nvPicPr>
          <p:cNvPr id="91" name="Google Shape;91;p20"/>
          <p:cNvPicPr preferRelativeResize="0"/>
          <p:nvPr/>
        </p:nvPicPr>
        <p:blipFill rotWithShape="1">
          <a:blip r:embed="rId3">
            <a:alphaModFix/>
          </a:blip>
          <a:srcRect/>
          <a:stretch/>
        </p:blipFill>
        <p:spPr>
          <a:xfrm>
            <a:off x="4525183" y="4956790"/>
            <a:ext cx="831424" cy="144000"/>
          </a:xfrm>
          <a:prstGeom prst="rect">
            <a:avLst/>
          </a:prstGeom>
          <a:noFill/>
          <a:ln>
            <a:noFill/>
          </a:ln>
        </p:spPr>
      </p:pic>
      <p:sp>
        <p:nvSpPr>
          <p:cNvPr id="92" name="Google Shape;92;p20"/>
          <p:cNvSpPr/>
          <p:nvPr/>
        </p:nvSpPr>
        <p:spPr>
          <a:xfrm>
            <a:off x="3554519" y="4930799"/>
            <a:ext cx="1036335" cy="215444"/>
          </a:xfrm>
          <a:prstGeom prst="rect">
            <a:avLst/>
          </a:prstGeom>
          <a:noFill/>
          <a:ln>
            <a:noFill/>
          </a:ln>
        </p:spPr>
        <p:txBody>
          <a:bodyPr spcFirstLastPara="1" wrap="square" lIns="91425" tIns="45700" rIns="91425" bIns="45700" anchor="t" anchorCtr="0">
            <a:spAutoFit/>
          </a:bodyPr>
          <a:lstStyle/>
          <a:p>
            <a:pPr marL="7938" marR="0" lvl="0" indent="0" algn="r" rtl="0">
              <a:spcBef>
                <a:spcPts val="0"/>
              </a:spcBef>
              <a:spcAft>
                <a:spcPts val="0"/>
              </a:spcAft>
              <a:buNone/>
            </a:pPr>
            <a:r>
              <a:rPr lang="en-US" sz="800">
                <a:solidFill>
                  <a:schemeClr val="lt1"/>
                </a:solidFill>
                <a:latin typeface="Calibri"/>
                <a:ea typeface="Calibri"/>
                <a:cs typeface="Calibri"/>
                <a:sym typeface="Calibri"/>
              </a:rPr>
              <a:t>Powered by</a:t>
            </a:r>
            <a:endParaRPr/>
          </a:p>
        </p:txBody>
      </p:sp>
      <p:pic>
        <p:nvPicPr>
          <p:cNvPr id="93" name="Google Shape;93;p20"/>
          <p:cNvPicPr preferRelativeResize="0"/>
          <p:nvPr/>
        </p:nvPicPr>
        <p:blipFill rotWithShape="1">
          <a:blip r:embed="rId4">
            <a:alphaModFix/>
          </a:blip>
          <a:srcRect/>
          <a:stretch/>
        </p:blipFill>
        <p:spPr>
          <a:xfrm>
            <a:off x="4123328" y="75599"/>
            <a:ext cx="897344" cy="176401"/>
          </a:xfrm>
          <a:prstGeom prst="rect">
            <a:avLst/>
          </a:prstGeom>
          <a:noFill/>
          <a:ln>
            <a:noFill/>
          </a:ln>
        </p:spPr>
      </p:pic>
      <p:pic>
        <p:nvPicPr>
          <p:cNvPr id="94" name="Google Shape;94;p20" descr="Immagine che contiene fiore, pianta, grafica vettoriale&#10;&#10;Descrizione generata automaticamente"/>
          <p:cNvPicPr preferRelativeResize="0"/>
          <p:nvPr/>
        </p:nvPicPr>
        <p:blipFill rotWithShape="1">
          <a:blip r:embed="rId5">
            <a:alphaModFix/>
          </a:blip>
          <a:srcRect l="13220"/>
          <a:stretch/>
        </p:blipFill>
        <p:spPr>
          <a:xfrm rot="10627745">
            <a:off x="12372" y="15383"/>
            <a:ext cx="627021" cy="509725"/>
          </a:xfrm>
          <a:prstGeom prst="rect">
            <a:avLst/>
          </a:prstGeom>
          <a:noFill/>
          <a:ln>
            <a:noFill/>
          </a:ln>
        </p:spPr>
      </p:pic>
      <p:sp>
        <p:nvSpPr>
          <p:cNvPr id="95" name="Google Shape;95;p20">
            <a:hlinkClick r:id="rId6" action="ppaction://hlinksldjump"/>
          </p:cNvPr>
          <p:cNvSpPr/>
          <p:nvPr/>
        </p:nvSpPr>
        <p:spPr>
          <a:xfrm>
            <a:off x="-2796" y="3333055"/>
            <a:ext cx="2252100" cy="1202700"/>
          </a:xfrm>
          <a:prstGeom prst="rect">
            <a:avLst/>
          </a:prstGeom>
          <a:solidFill>
            <a:schemeClr val="lt1"/>
          </a:solidFill>
          <a:ln>
            <a:noFill/>
          </a:ln>
          <a:effectLst>
            <a:outerShdw blurRad="257175" dist="9525" dir="19560000" algn="bl" rotWithShape="0">
              <a:srgbClr val="80296F">
                <a:alpha val="1333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20">
            <a:hlinkClick r:id="rId7" action="ppaction://hlinksldjump"/>
          </p:cNvPr>
          <p:cNvSpPr/>
          <p:nvPr/>
        </p:nvSpPr>
        <p:spPr>
          <a:xfrm>
            <a:off x="2293684" y="3333067"/>
            <a:ext cx="2252100" cy="1469400"/>
          </a:xfrm>
          <a:prstGeom prst="rect">
            <a:avLst/>
          </a:prstGeom>
          <a:solidFill>
            <a:schemeClr val="lt1"/>
          </a:solidFill>
          <a:ln>
            <a:noFill/>
          </a:ln>
          <a:effectLst>
            <a:outerShdw blurRad="257175" dist="9525" dir="19560000" algn="bl" rotWithShape="0">
              <a:srgbClr val="80296F">
                <a:alpha val="1333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20"/>
          <p:cNvSpPr/>
          <p:nvPr/>
        </p:nvSpPr>
        <p:spPr>
          <a:xfrm>
            <a:off x="4590222" y="3333067"/>
            <a:ext cx="2252100" cy="1315200"/>
          </a:xfrm>
          <a:prstGeom prst="rect">
            <a:avLst/>
          </a:prstGeom>
          <a:solidFill>
            <a:schemeClr val="lt1"/>
          </a:solidFill>
          <a:ln>
            <a:noFill/>
          </a:ln>
          <a:effectLst>
            <a:outerShdw blurRad="257175" dist="9525" dir="19560000" algn="bl" rotWithShape="0">
              <a:srgbClr val="80296F">
                <a:alpha val="1333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20"/>
          <p:cNvSpPr/>
          <p:nvPr/>
        </p:nvSpPr>
        <p:spPr>
          <a:xfrm>
            <a:off x="6902504" y="3333067"/>
            <a:ext cx="2252100" cy="1315200"/>
          </a:xfrm>
          <a:prstGeom prst="rect">
            <a:avLst/>
          </a:prstGeom>
          <a:solidFill>
            <a:schemeClr val="lt1"/>
          </a:solidFill>
          <a:ln>
            <a:noFill/>
          </a:ln>
          <a:effectLst>
            <a:outerShdw blurRad="257175" dist="9525" dir="19560000" algn="bl" rotWithShape="0">
              <a:srgbClr val="80296F">
                <a:alpha val="1333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9" name="Google Shape;99;p20">
            <a:hlinkClick r:id="rId6" action="ppaction://hlinksldjump"/>
          </p:cNvPr>
          <p:cNvPicPr preferRelativeResize="0"/>
          <p:nvPr/>
        </p:nvPicPr>
        <p:blipFill rotWithShape="1">
          <a:blip r:embed="rId8">
            <a:alphaModFix/>
          </a:blip>
          <a:srcRect/>
          <a:stretch/>
        </p:blipFill>
        <p:spPr>
          <a:xfrm>
            <a:off x="664898" y="3516853"/>
            <a:ext cx="879805" cy="871219"/>
          </a:xfrm>
          <a:prstGeom prst="rect">
            <a:avLst/>
          </a:prstGeom>
          <a:noFill/>
          <a:ln>
            <a:noFill/>
          </a:ln>
        </p:spPr>
      </p:pic>
      <p:pic>
        <p:nvPicPr>
          <p:cNvPr id="100" name="Google Shape;100;p20">
            <a:hlinkClick r:id="rId7" action="ppaction://hlinksldjump"/>
          </p:cNvPr>
          <p:cNvPicPr preferRelativeResize="0"/>
          <p:nvPr/>
        </p:nvPicPr>
        <p:blipFill rotWithShape="1">
          <a:blip r:embed="rId9">
            <a:alphaModFix/>
          </a:blip>
          <a:srcRect/>
          <a:stretch/>
        </p:blipFill>
        <p:spPr>
          <a:xfrm>
            <a:off x="2904675" y="3387629"/>
            <a:ext cx="1013239" cy="1003379"/>
          </a:xfrm>
          <a:prstGeom prst="rect">
            <a:avLst/>
          </a:prstGeom>
          <a:noFill/>
          <a:ln>
            <a:noFill/>
          </a:ln>
        </p:spPr>
      </p:pic>
      <p:pic>
        <p:nvPicPr>
          <p:cNvPr id="101" name="Google Shape;101;p20"/>
          <p:cNvPicPr preferRelativeResize="0"/>
          <p:nvPr/>
        </p:nvPicPr>
        <p:blipFill rotWithShape="1">
          <a:blip r:embed="rId10">
            <a:alphaModFix/>
          </a:blip>
          <a:srcRect/>
          <a:stretch/>
        </p:blipFill>
        <p:spPr>
          <a:xfrm>
            <a:off x="5418217" y="3515366"/>
            <a:ext cx="808613" cy="800767"/>
          </a:xfrm>
          <a:prstGeom prst="rect">
            <a:avLst/>
          </a:prstGeom>
          <a:noFill/>
          <a:ln>
            <a:noFill/>
          </a:ln>
        </p:spPr>
      </p:pic>
      <p:pic>
        <p:nvPicPr>
          <p:cNvPr id="102" name="Google Shape;102;p20"/>
          <p:cNvPicPr preferRelativeResize="0"/>
          <p:nvPr/>
        </p:nvPicPr>
        <p:blipFill rotWithShape="1">
          <a:blip r:embed="rId11">
            <a:alphaModFix/>
          </a:blip>
          <a:srcRect t="-4833"/>
          <a:stretch/>
        </p:blipFill>
        <p:spPr>
          <a:xfrm>
            <a:off x="7588596" y="3498800"/>
            <a:ext cx="879805" cy="871222"/>
          </a:xfrm>
          <a:prstGeom prst="rect">
            <a:avLst/>
          </a:prstGeom>
          <a:noFill/>
          <a:ln>
            <a:noFill/>
          </a:ln>
        </p:spPr>
      </p:pic>
      <p:sp>
        <p:nvSpPr>
          <p:cNvPr id="103" name="Google Shape;103;p20">
            <a:hlinkClick r:id="rId6" action="ppaction://hlinksldjump"/>
          </p:cNvPr>
          <p:cNvSpPr/>
          <p:nvPr/>
        </p:nvSpPr>
        <p:spPr>
          <a:xfrm>
            <a:off x="-18600" y="4501458"/>
            <a:ext cx="2268000" cy="393600"/>
          </a:xfrm>
          <a:prstGeom prst="rect">
            <a:avLst/>
          </a:prstGeom>
          <a:solidFill>
            <a:srgbClr val="EEDD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20"/>
          <p:cNvSpPr txBox="1"/>
          <p:nvPr/>
        </p:nvSpPr>
        <p:spPr>
          <a:xfrm>
            <a:off x="286395" y="4672732"/>
            <a:ext cx="1636800" cy="204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1200" b="1" i="0" u="none" strike="noStrike" cap="none">
                <a:solidFill>
                  <a:srgbClr val="976A98"/>
                </a:solidFill>
                <a:latin typeface="Comfortaa"/>
                <a:ea typeface="Comfortaa"/>
                <a:cs typeface="Comfortaa"/>
                <a:sym typeface="Comfortaa"/>
              </a:rPr>
              <a:t>Messaggi chiave</a:t>
            </a:r>
            <a:endParaRPr sz="1200" b="1" i="0" u="none" strike="noStrike" cap="none">
              <a:solidFill>
                <a:srgbClr val="976A98"/>
              </a:solidFill>
              <a:latin typeface="Comfortaa"/>
              <a:ea typeface="Comfortaa"/>
              <a:cs typeface="Comfortaa"/>
              <a:sym typeface="Comfortaa"/>
            </a:endParaRPr>
          </a:p>
          <a:p>
            <a:pPr marL="0" marR="0" lvl="0" indent="0" algn="l" rtl="0">
              <a:lnSpc>
                <a:spcPct val="100000"/>
              </a:lnSpc>
              <a:spcBef>
                <a:spcPts val="0"/>
              </a:spcBef>
              <a:spcAft>
                <a:spcPts val="0"/>
              </a:spcAft>
              <a:buClr>
                <a:srgbClr val="000000"/>
              </a:buClr>
              <a:buSzPts val="600"/>
              <a:buFont typeface="Arial"/>
              <a:buNone/>
            </a:pPr>
            <a:endParaRPr sz="600" b="0" i="0" u="none" strike="noStrike" cap="none">
              <a:solidFill>
                <a:srgbClr val="976A98"/>
              </a:solidFill>
              <a:latin typeface="Arial"/>
              <a:ea typeface="Arial"/>
              <a:cs typeface="Arial"/>
              <a:sym typeface="Arial"/>
            </a:endParaRPr>
          </a:p>
        </p:txBody>
      </p:sp>
      <p:sp>
        <p:nvSpPr>
          <p:cNvPr id="105" name="Google Shape;105;p20"/>
          <p:cNvSpPr/>
          <p:nvPr/>
        </p:nvSpPr>
        <p:spPr>
          <a:xfrm>
            <a:off x="2285833" y="4501458"/>
            <a:ext cx="2268000" cy="393600"/>
          </a:xfrm>
          <a:prstGeom prst="rect">
            <a:avLst/>
          </a:prstGeom>
          <a:solidFill>
            <a:srgbClr val="EEDD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20"/>
          <p:cNvSpPr txBox="1"/>
          <p:nvPr/>
        </p:nvSpPr>
        <p:spPr>
          <a:xfrm>
            <a:off x="2293684" y="4563857"/>
            <a:ext cx="2252100" cy="268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976A98"/>
                </a:solidFill>
                <a:latin typeface="Comfortaa"/>
                <a:ea typeface="Comfortaa"/>
                <a:cs typeface="Comfortaa"/>
                <a:sym typeface="Comfortaa"/>
              </a:rPr>
              <a:t>Background &amp; methods</a:t>
            </a:r>
            <a:endParaRPr sz="600" b="1" i="0" u="none" strike="noStrike" cap="none">
              <a:solidFill>
                <a:srgbClr val="976A98"/>
              </a:solidFill>
              <a:latin typeface="Comfortaa"/>
              <a:ea typeface="Comfortaa"/>
              <a:cs typeface="Comfortaa"/>
              <a:sym typeface="Comfortaa"/>
            </a:endParaRPr>
          </a:p>
        </p:txBody>
      </p:sp>
      <p:sp>
        <p:nvSpPr>
          <p:cNvPr id="107" name="Google Shape;107;p20"/>
          <p:cNvSpPr/>
          <p:nvPr/>
        </p:nvSpPr>
        <p:spPr>
          <a:xfrm>
            <a:off x="4590215" y="4501458"/>
            <a:ext cx="2268000" cy="393600"/>
          </a:xfrm>
          <a:prstGeom prst="rect">
            <a:avLst/>
          </a:prstGeom>
          <a:solidFill>
            <a:srgbClr val="EEDD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20"/>
          <p:cNvSpPr txBox="1"/>
          <p:nvPr/>
        </p:nvSpPr>
        <p:spPr>
          <a:xfrm>
            <a:off x="4598067" y="4563857"/>
            <a:ext cx="2252100" cy="268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976A98"/>
                </a:solidFill>
                <a:latin typeface="Comfortaa"/>
                <a:ea typeface="Comfortaa"/>
                <a:cs typeface="Comfortaa"/>
                <a:sym typeface="Comfortaa"/>
              </a:rPr>
              <a:t>Results</a:t>
            </a:r>
            <a:endParaRPr sz="600" b="1" i="0" u="none" strike="noStrike" cap="none">
              <a:solidFill>
                <a:srgbClr val="976A98"/>
              </a:solidFill>
              <a:latin typeface="Comfortaa"/>
              <a:ea typeface="Comfortaa"/>
              <a:cs typeface="Comfortaa"/>
              <a:sym typeface="Comfortaa"/>
            </a:endParaRPr>
          </a:p>
        </p:txBody>
      </p:sp>
      <p:sp>
        <p:nvSpPr>
          <p:cNvPr id="109" name="Google Shape;109;p20"/>
          <p:cNvSpPr/>
          <p:nvPr/>
        </p:nvSpPr>
        <p:spPr>
          <a:xfrm>
            <a:off x="6894598" y="4501458"/>
            <a:ext cx="2268000" cy="393600"/>
          </a:xfrm>
          <a:prstGeom prst="rect">
            <a:avLst/>
          </a:prstGeom>
          <a:solidFill>
            <a:srgbClr val="EEDD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20"/>
          <p:cNvSpPr txBox="1"/>
          <p:nvPr/>
        </p:nvSpPr>
        <p:spPr>
          <a:xfrm>
            <a:off x="6902449" y="4563857"/>
            <a:ext cx="2252100" cy="268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976A98"/>
                </a:solidFill>
                <a:latin typeface="Comfortaa"/>
                <a:ea typeface="Comfortaa"/>
                <a:cs typeface="Comfortaa"/>
                <a:sym typeface="Comfortaa"/>
              </a:rPr>
              <a:t>Conclusions</a:t>
            </a:r>
            <a:endParaRPr sz="600" b="1" i="0" u="none" strike="noStrike" cap="none">
              <a:solidFill>
                <a:srgbClr val="976A98"/>
              </a:solidFill>
              <a:latin typeface="Comfortaa"/>
              <a:ea typeface="Comfortaa"/>
              <a:cs typeface="Comfortaa"/>
              <a:sym typeface="Comfortaa"/>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00000"/>
              </a:lnSpc>
              <a:spcBef>
                <a:spcPts val="750"/>
              </a:spcBef>
              <a:spcAft>
                <a:spcPts val="0"/>
              </a:spcAft>
              <a:buClr>
                <a:srgbClr val="0376AF"/>
              </a:buClr>
              <a:buSzPts val="2000"/>
              <a:buFont typeface="Noto Sans Symbols"/>
              <a:buChar char="▪"/>
              <a:defRPr sz="2000" b="0" i="0" u="none" strike="noStrike" cap="none">
                <a:solidFill>
                  <a:schemeClr val="dk1"/>
                </a:solidFill>
                <a:latin typeface="Arial"/>
                <a:ea typeface="Arial"/>
                <a:cs typeface="Arial"/>
                <a:sym typeface="Arial"/>
              </a:defRPr>
            </a:lvl1pPr>
            <a:lvl2pPr marL="914400" marR="0" lvl="1" indent="-336550" algn="l" rtl="0">
              <a:lnSpc>
                <a:spcPct val="100000"/>
              </a:lnSpc>
              <a:spcBef>
                <a:spcPts val="375"/>
              </a:spcBef>
              <a:spcAft>
                <a:spcPts val="0"/>
              </a:spcAft>
              <a:buClr>
                <a:srgbClr val="0376AF"/>
              </a:buClr>
              <a:buSzPts val="1700"/>
              <a:buFont typeface="Noto Sans Symbols"/>
              <a:buChar char="▪"/>
              <a:defRPr sz="1700" b="0" i="0" u="none" strike="noStrike" cap="none">
                <a:solidFill>
                  <a:schemeClr val="dk1"/>
                </a:solidFill>
                <a:latin typeface="Arial"/>
                <a:ea typeface="Arial"/>
                <a:cs typeface="Arial"/>
                <a:sym typeface="Arial"/>
              </a:defRPr>
            </a:lvl2pPr>
            <a:lvl3pPr marL="1371600" marR="0" lvl="2" indent="-317500" algn="l" rtl="0">
              <a:lnSpc>
                <a:spcPct val="100000"/>
              </a:lnSpc>
              <a:spcBef>
                <a:spcPts val="375"/>
              </a:spcBef>
              <a:spcAft>
                <a:spcPts val="0"/>
              </a:spcAft>
              <a:buClr>
                <a:srgbClr val="0376AF"/>
              </a:buClr>
              <a:buSzPts val="1400"/>
              <a:buFont typeface="Noto Sans Symbols"/>
              <a:buChar char="▪"/>
              <a:defRPr sz="14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1" name="Google Shape;11;p12"/>
          <p:cNvSpPr txBox="1">
            <a:spLocks noGrp="1"/>
          </p:cNvSpPr>
          <p:nvPr>
            <p:ph type="title"/>
          </p:nvPr>
        </p:nvSpPr>
        <p:spPr>
          <a:xfrm>
            <a:off x="628650" y="510776"/>
            <a:ext cx="7886700" cy="757239"/>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clinicaltrials.gov/show/NCT03371017"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9"/>
          <p:cNvSpPr txBox="1">
            <a:spLocks noGrp="1"/>
          </p:cNvSpPr>
          <p:nvPr>
            <p:ph type="body" idx="1"/>
          </p:nvPr>
        </p:nvSpPr>
        <p:spPr>
          <a:xfrm>
            <a:off x="1838738" y="1369218"/>
            <a:ext cx="6676611" cy="3263505"/>
          </a:xfrm>
        </p:spPr>
        <p:txBody>
          <a:bodyPr spcFirstLastPara="1" wrap="square" lIns="91425" tIns="45700" rIns="91425" bIns="45700" anchor="t" anchorCtr="0">
            <a:normAutofit/>
          </a:bodyPr>
          <a:lstStyle/>
          <a:p>
            <a:pPr marL="342900" indent="-342900">
              <a:spcBef>
                <a:spcPts val="0"/>
              </a:spcBef>
              <a:spcAft>
                <a:spcPts val="600"/>
              </a:spcAft>
              <a:buSzPct val="100000"/>
            </a:pPr>
            <a:r>
              <a:rPr lang="en-US" dirty="0"/>
              <a:t>OS, which is dismal in patients with TNBC relapsing within &lt;12 months, was not improved by adding atezolizumab to chemotherapy.</a:t>
            </a:r>
          </a:p>
          <a:p>
            <a:pPr marL="342900" indent="-342900">
              <a:spcBef>
                <a:spcPts val="0"/>
              </a:spcBef>
              <a:spcAft>
                <a:spcPts val="600"/>
              </a:spcAft>
              <a:buSzPct val="100000"/>
            </a:pPr>
            <a:r>
              <a:rPr lang="en-US" dirty="0"/>
              <a:t>A biology-based definition of intrinsic resistance to immunotherapy in </a:t>
            </a:r>
            <a:r>
              <a:rPr lang="en-US" dirty="0" err="1"/>
              <a:t>aTNBC</a:t>
            </a:r>
            <a:r>
              <a:rPr lang="en-US" dirty="0"/>
              <a:t> is urgently needed to develop novel therapies for these patients in next-generation clinical trials.</a:t>
            </a:r>
          </a:p>
        </p:txBody>
      </p:sp>
      <p:sp>
        <p:nvSpPr>
          <p:cNvPr id="163" name="Google Shape;163;p9"/>
          <p:cNvSpPr txBox="1">
            <a:spLocks noGrp="1"/>
          </p:cNvSpPr>
          <p:nvPr>
            <p:ph type="title"/>
          </p:nvPr>
        </p:nvSpPr>
        <p:spPr>
          <a:xfrm>
            <a:off x="1838738" y="510776"/>
            <a:ext cx="6676612" cy="757239"/>
          </a:xfrm>
        </p:spPr>
        <p:txBody>
          <a:bodyPr spcFirstLastPara="1" wrap="square" lIns="91425" tIns="45700" rIns="91425" bIns="45700" anchor="ctr" anchorCtr="0">
            <a:normAutofit/>
          </a:bodyPr>
          <a:lstStyle/>
          <a:p>
            <a:pPr marL="0" lvl="0" indent="0" rtl="0">
              <a:spcBef>
                <a:spcPts val="0"/>
              </a:spcBef>
              <a:spcAft>
                <a:spcPts val="0"/>
              </a:spcAft>
              <a:buClr>
                <a:schemeClr val="dk1"/>
              </a:buClr>
              <a:buSzPts val="2400"/>
              <a:buFont typeface="Calibri"/>
              <a:buNone/>
            </a:pPr>
            <a:r>
              <a:rPr lang="en-US" dirty="0"/>
              <a:t>CONCLUSIONS</a:t>
            </a:r>
            <a:endParaRPr lang="it-IT"/>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
          <p:cNvSpPr txBox="1">
            <a:spLocks noGrp="1"/>
          </p:cNvSpPr>
          <p:nvPr>
            <p:ph type="subTitle" idx="1"/>
          </p:nvPr>
        </p:nvSpPr>
        <p:spPr>
          <a:xfrm>
            <a:off x="487028" y="1126067"/>
            <a:ext cx="8160000" cy="111902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200"/>
              <a:buNone/>
            </a:pPr>
            <a:r>
              <a:rPr lang="en-US" sz="2200" b="1" dirty="0"/>
              <a:t>IMpassion132 double-blind </a:t>
            </a:r>
            <a:r>
              <a:rPr lang="en-US" sz="2200" b="1" dirty="0" err="1"/>
              <a:t>randomised</a:t>
            </a:r>
            <a:r>
              <a:rPr lang="en-US" sz="2200" b="1" dirty="0"/>
              <a:t> phase III trial of chemotherapy with or without atezolizumab for early</a:t>
            </a:r>
            <a:br>
              <a:rPr lang="en-US" sz="2200" b="1" dirty="0"/>
            </a:br>
            <a:r>
              <a:rPr lang="en-US" sz="2200" b="1" dirty="0"/>
              <a:t>relapsing unresectable locally advanced or metastatic</a:t>
            </a:r>
            <a:br>
              <a:rPr lang="en-US" sz="2200" b="1" dirty="0"/>
            </a:br>
            <a:r>
              <a:rPr lang="en-US" sz="2200" b="1" dirty="0"/>
              <a:t>triple-negative breast cancer</a:t>
            </a:r>
            <a:endParaRPr sz="2200" b="1" dirty="0"/>
          </a:p>
        </p:txBody>
      </p:sp>
      <p:sp>
        <p:nvSpPr>
          <p:cNvPr id="120" name="Google Shape;120;p2"/>
          <p:cNvSpPr/>
          <p:nvPr/>
        </p:nvSpPr>
        <p:spPr>
          <a:xfrm>
            <a:off x="487004" y="2581975"/>
            <a:ext cx="8160000" cy="4924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i="0" u="none" strike="noStrike" cap="none" dirty="0">
                <a:solidFill>
                  <a:schemeClr val="dk1"/>
                </a:solidFill>
                <a:latin typeface="Calibri"/>
                <a:ea typeface="Calibri"/>
                <a:cs typeface="Calibri"/>
                <a:sym typeface="Calibri"/>
              </a:rPr>
              <a:t>Dent R, André F, Gonçalves A, et al.</a:t>
            </a: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Ann Oncol 2024;35(7):630-642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3"/>
          <p:cNvSpPr txBox="1">
            <a:spLocks noGrp="1"/>
          </p:cNvSpPr>
          <p:nvPr>
            <p:ph type="body" idx="1"/>
          </p:nvPr>
        </p:nvSpPr>
        <p:spPr>
          <a:xfrm>
            <a:off x="1838738" y="1268015"/>
            <a:ext cx="6975062" cy="3515741"/>
          </a:xfrm>
          <a:prstGeom prst="rect">
            <a:avLst/>
          </a:prstGeom>
          <a:noFill/>
          <a:ln>
            <a:noFill/>
          </a:ln>
        </p:spPr>
        <p:txBody>
          <a:bodyPr spcFirstLastPara="1" wrap="square" lIns="91425" tIns="45700" rIns="91425" bIns="45700" anchor="t" anchorCtr="0">
            <a:normAutofit/>
          </a:bodyPr>
          <a:lstStyle/>
          <a:p>
            <a:pPr marL="285750" indent="-285750">
              <a:spcBef>
                <a:spcPts val="0"/>
              </a:spcBef>
              <a:spcAft>
                <a:spcPts val="600"/>
              </a:spcAft>
              <a:buSzPct val="100000"/>
            </a:pPr>
            <a:r>
              <a:rPr lang="it-IT" sz="1800" dirty="0"/>
              <a:t>Il carcinoma mammario triplo negativo (TNBC) a recidiva precoce (&lt;12 mesi dal completamento del trattamento primario) rappresenta un’entità biologicamente e clinicamente distinta, caratterizzata da un fenotipo aggressivo e da una resistenza intrinseca alle terapie standard.</a:t>
            </a:r>
          </a:p>
          <a:p>
            <a:pPr marL="285750" indent="-285750">
              <a:spcBef>
                <a:spcPts val="0"/>
              </a:spcBef>
              <a:spcAft>
                <a:spcPts val="600"/>
              </a:spcAft>
              <a:buSzPct val="100000"/>
            </a:pPr>
            <a:r>
              <a:rPr lang="it-IT" sz="1800" dirty="0"/>
              <a:t>IMpassion132 è uno studio di fase III, randomizzato, in doppio cieco, che ha confrontato atezolizumab rispetto a placebo in associazione alla chemioterapia (CT) scelta dallo sperimentatore in 354 pazienti con TNBC avanzato (</a:t>
            </a:r>
            <a:r>
              <a:rPr lang="it-IT" sz="1800" dirty="0" err="1"/>
              <a:t>aTNBC</a:t>
            </a:r>
            <a:r>
              <a:rPr lang="it-IT" sz="1800" dirty="0"/>
              <a:t>) PD-L1+ a recidiva precoce.</a:t>
            </a:r>
          </a:p>
        </p:txBody>
      </p:sp>
      <p:sp>
        <p:nvSpPr>
          <p:cNvPr id="126" name="Google Shape;126;p3"/>
          <p:cNvSpPr txBox="1">
            <a:spLocks noGrp="1"/>
          </p:cNvSpPr>
          <p:nvPr>
            <p:ph type="title"/>
          </p:nvPr>
        </p:nvSpPr>
        <p:spPr>
          <a:xfrm>
            <a:off x="1838738" y="510776"/>
            <a:ext cx="6676612" cy="75723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400"/>
              <a:buFont typeface="Calibri"/>
              <a:buNone/>
            </a:pPr>
            <a:r>
              <a:rPr lang="en-US" dirty="0"/>
              <a:t>MESSAGGI CHIAVE (1)</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3"/>
          <p:cNvSpPr txBox="1">
            <a:spLocks noGrp="1"/>
          </p:cNvSpPr>
          <p:nvPr>
            <p:ph type="body" idx="1"/>
          </p:nvPr>
        </p:nvSpPr>
        <p:spPr>
          <a:xfrm>
            <a:off x="1838738" y="1268015"/>
            <a:ext cx="6975062" cy="3583118"/>
          </a:xfrm>
          <a:prstGeom prst="rect">
            <a:avLst/>
          </a:prstGeom>
          <a:noFill/>
          <a:ln>
            <a:noFill/>
          </a:ln>
        </p:spPr>
        <p:txBody>
          <a:bodyPr spcFirstLastPara="1" wrap="square" lIns="91425" tIns="45700" rIns="91425" bIns="45700" anchor="t" anchorCtr="0">
            <a:normAutofit lnSpcReduction="10000"/>
          </a:bodyPr>
          <a:lstStyle/>
          <a:p>
            <a:pPr marL="285750" indent="-285750">
              <a:spcBef>
                <a:spcPts val="0"/>
              </a:spcBef>
              <a:spcAft>
                <a:spcPts val="600"/>
              </a:spcAft>
              <a:buSzPct val="100000"/>
            </a:pPr>
            <a:r>
              <a:rPr lang="it-IT" sz="1600" dirty="0"/>
              <a:t>A un follow-up mediano di 9,8 mesi, l’</a:t>
            </a:r>
            <a:r>
              <a:rPr lang="it-IT" sz="1600" i="1" dirty="0"/>
              <a:t>hazard ratio </a:t>
            </a:r>
            <a:r>
              <a:rPr lang="it-IT" sz="1600" dirty="0"/>
              <a:t>di sopravvivenza globale è risultato pari a 0,93 (IC 95%, 0,73-1,20, </a:t>
            </a:r>
            <a:r>
              <a:rPr lang="it-IT" sz="1600" dirty="0" err="1"/>
              <a:t>p</a:t>
            </a:r>
            <a:r>
              <a:rPr lang="it-IT" sz="1600" dirty="0"/>
              <a:t> = 0,59; mediana di 11,2 vs 12,1 mesi con placebo rispetto ad atezolizumab). Inoltre, non sono state osservate differenze tra i due bracci negli esiti di sopravvivenza libera da progressione (mediana di circa 4 mesi in entrambi i bracci). Il tasso di risposta obiettiva è stato del 28% con placebo rispetto al 40% con atezolizumab. Gli eventi avversi (prevalentemente ematologici) sono apparsi simili a prescindere dal gruppo di trattamento.</a:t>
            </a:r>
          </a:p>
          <a:p>
            <a:pPr marL="285750" indent="-285750">
              <a:spcBef>
                <a:spcPts val="0"/>
              </a:spcBef>
              <a:spcAft>
                <a:spcPts val="600"/>
              </a:spcAft>
              <a:buSzPct val="100000"/>
            </a:pPr>
            <a:r>
              <a:rPr lang="it-IT" sz="1600" dirty="0"/>
              <a:t>L’aggiunta di atezolizumab alla CT non ha migliorato gli esiti di sopravvivenza nella popolazione a prognosi sfavorevole delle pazienti con </a:t>
            </a:r>
            <a:r>
              <a:rPr lang="it-IT" sz="1600" dirty="0" err="1"/>
              <a:t>aTNBC</a:t>
            </a:r>
            <a:r>
              <a:rPr lang="it-IT" sz="1600" dirty="0"/>
              <a:t> rapidamente recidivante. In tale popolazione, vi è l’urgente necessità di definire da un punto di vista biologico la resistenza intrinseca al blocco del checkpoint, al fine di sviluppare nuovi approcci terapeutici da testare nel contesto di studi clinici appositamente disegnati.</a:t>
            </a:r>
          </a:p>
        </p:txBody>
      </p:sp>
      <p:sp>
        <p:nvSpPr>
          <p:cNvPr id="126" name="Google Shape;126;p3"/>
          <p:cNvSpPr txBox="1">
            <a:spLocks noGrp="1"/>
          </p:cNvSpPr>
          <p:nvPr>
            <p:ph type="title"/>
          </p:nvPr>
        </p:nvSpPr>
        <p:spPr>
          <a:xfrm>
            <a:off x="1838738" y="510776"/>
            <a:ext cx="6676612" cy="75723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400"/>
              <a:buFont typeface="Calibri"/>
              <a:buNone/>
            </a:pPr>
            <a:r>
              <a:rPr lang="en-US" dirty="0"/>
              <a:t>MESSAGGI CHIAVE (2)</a:t>
            </a:r>
            <a:endParaRPr dirty="0"/>
          </a:p>
        </p:txBody>
      </p:sp>
    </p:spTree>
    <p:extLst>
      <p:ext uri="{BB962C8B-B14F-4D97-AF65-F5344CB8AC3E}">
        <p14:creationId xmlns:p14="http://schemas.microsoft.com/office/powerpoint/2010/main" val="3532648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4"/>
          <p:cNvSpPr txBox="1">
            <a:spLocks noGrp="1"/>
          </p:cNvSpPr>
          <p:nvPr>
            <p:ph type="body" idx="1"/>
          </p:nvPr>
        </p:nvSpPr>
        <p:spPr>
          <a:xfrm>
            <a:off x="1838738" y="1369218"/>
            <a:ext cx="6676611" cy="3263505"/>
          </a:xfrm>
        </p:spPr>
        <p:txBody>
          <a:bodyPr spcFirstLastPara="1" wrap="square" lIns="91425" tIns="45700" rIns="91425" bIns="45700" anchor="t" anchorCtr="0">
            <a:normAutofit/>
          </a:bodyPr>
          <a:lstStyle/>
          <a:p>
            <a:pPr lvl="0"/>
            <a:r>
              <a:rPr lang="en-US" dirty="0"/>
              <a:t>Immune checkpoint inhibitors improve the efficacy of first-line chemotherapy for patients with programmed death-ligand 1 (PD-L1)-positive unresectable locally advanced/metastatic triple-negative breast cancer (</a:t>
            </a:r>
            <a:r>
              <a:rPr lang="en-US" dirty="0" err="1"/>
              <a:t>aTNBC</a:t>
            </a:r>
            <a:r>
              <a:rPr lang="en-US" dirty="0"/>
              <a:t>), but </a:t>
            </a:r>
            <a:r>
              <a:rPr lang="en-US" dirty="0" err="1"/>
              <a:t>randomised</a:t>
            </a:r>
            <a:r>
              <a:rPr lang="en-US" dirty="0"/>
              <a:t> data in rapidly relapsing </a:t>
            </a:r>
            <a:r>
              <a:rPr lang="en-US" dirty="0" err="1"/>
              <a:t>aTNBC</a:t>
            </a:r>
            <a:r>
              <a:rPr lang="en-US" dirty="0"/>
              <a:t> are scarce.</a:t>
            </a:r>
          </a:p>
        </p:txBody>
      </p:sp>
      <p:sp>
        <p:nvSpPr>
          <p:cNvPr id="133" name="Google Shape;133;p4"/>
          <p:cNvSpPr txBox="1">
            <a:spLocks noGrp="1"/>
          </p:cNvSpPr>
          <p:nvPr>
            <p:ph type="title"/>
          </p:nvPr>
        </p:nvSpPr>
        <p:spPr>
          <a:xfrm>
            <a:off x="1838738" y="510776"/>
            <a:ext cx="6676612" cy="757239"/>
          </a:xfrm>
        </p:spPr>
        <p:txBody>
          <a:bodyPr spcFirstLastPara="1" wrap="square" lIns="91425" tIns="45700" rIns="91425" bIns="45700" anchor="ctr" anchorCtr="0">
            <a:normAutofit/>
          </a:bodyPr>
          <a:lstStyle/>
          <a:p>
            <a:pPr lvl="0"/>
            <a:r>
              <a:rPr lang="en-US" dirty="0"/>
              <a:t>BACKGROUND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6"/>
          <p:cNvSpPr txBox="1">
            <a:spLocks noGrp="1"/>
          </p:cNvSpPr>
          <p:nvPr>
            <p:ph type="body" idx="1"/>
          </p:nvPr>
        </p:nvSpPr>
        <p:spPr>
          <a:xfrm>
            <a:off x="1838738" y="1369218"/>
            <a:ext cx="6881750" cy="3433788"/>
          </a:xfrm>
        </p:spPr>
        <p:txBody>
          <a:bodyPr spcFirstLastPara="1" wrap="square" lIns="91425" tIns="45700" rIns="91425" bIns="45700" anchor="t" anchorCtr="0">
            <a:normAutofit fontScale="92500" lnSpcReduction="20000"/>
          </a:bodyPr>
          <a:lstStyle/>
          <a:p>
            <a:pPr marL="342900" indent="-342900">
              <a:lnSpc>
                <a:spcPct val="110000"/>
              </a:lnSpc>
              <a:spcBef>
                <a:spcPts val="0"/>
              </a:spcBef>
              <a:spcAft>
                <a:spcPts val="600"/>
              </a:spcAft>
              <a:buSzPct val="100000"/>
            </a:pPr>
            <a:r>
              <a:rPr lang="en-US" dirty="0"/>
              <a:t>IMpassion132 (</a:t>
            </a:r>
            <a:r>
              <a:rPr lang="en-US" dirty="0">
                <a:hlinkClick r:id="rId3"/>
              </a:rPr>
              <a:t>NCT03371017</a:t>
            </a:r>
            <a:r>
              <a:rPr lang="en-US" dirty="0"/>
              <a:t>) enrolled patients with </a:t>
            </a:r>
            <a:r>
              <a:rPr lang="en-US" dirty="0" err="1"/>
              <a:t>aTNBC</a:t>
            </a:r>
            <a:r>
              <a:rPr lang="en-US" dirty="0"/>
              <a:t> relapsing &lt;12 months after last chemotherapy dose (anthracycline and </a:t>
            </a:r>
            <a:r>
              <a:rPr lang="en-US" dirty="0" err="1"/>
              <a:t>taxane</a:t>
            </a:r>
            <a:r>
              <a:rPr lang="en-US" dirty="0"/>
              <a:t> required) or surgery for early TNBC.</a:t>
            </a:r>
          </a:p>
          <a:p>
            <a:pPr marL="342900" indent="-342900">
              <a:lnSpc>
                <a:spcPct val="110000"/>
              </a:lnSpc>
              <a:spcBef>
                <a:spcPts val="0"/>
              </a:spcBef>
              <a:spcAft>
                <a:spcPts val="600"/>
              </a:spcAft>
              <a:buSzPct val="100000"/>
            </a:pPr>
            <a:r>
              <a:rPr lang="en-US" dirty="0"/>
              <a:t>PD-L1 status was centrally assessed using SP142 before </a:t>
            </a:r>
            <a:r>
              <a:rPr lang="en-US" dirty="0" err="1"/>
              <a:t>randomisation</a:t>
            </a:r>
            <a:r>
              <a:rPr lang="en-US" dirty="0"/>
              <a:t>.</a:t>
            </a:r>
          </a:p>
          <a:p>
            <a:pPr marL="342900" indent="-342900">
              <a:lnSpc>
                <a:spcPct val="110000"/>
              </a:lnSpc>
              <a:spcBef>
                <a:spcPts val="0"/>
              </a:spcBef>
              <a:spcAft>
                <a:spcPts val="600"/>
              </a:spcAft>
              <a:buSzPct val="100000"/>
            </a:pPr>
            <a:r>
              <a:rPr lang="en-US" dirty="0"/>
              <a:t>Initially patients were enrolled irrespective of PD-L1 status.</a:t>
            </a:r>
          </a:p>
          <a:p>
            <a:pPr marL="342900" indent="-342900">
              <a:lnSpc>
                <a:spcPct val="110000"/>
              </a:lnSpc>
              <a:spcBef>
                <a:spcPts val="0"/>
              </a:spcBef>
              <a:spcAft>
                <a:spcPts val="600"/>
              </a:spcAft>
              <a:buSzPct val="100000"/>
            </a:pPr>
            <a:r>
              <a:rPr lang="en-US" dirty="0"/>
              <a:t>From August 2019, enrolment was restricted to PD-L1-positive (</a:t>
            </a:r>
            <a:r>
              <a:rPr lang="en-US" dirty="0" err="1"/>
              <a:t>tumour</a:t>
            </a:r>
            <a:r>
              <a:rPr lang="en-US" dirty="0"/>
              <a:t> immune cell ≥1%) </a:t>
            </a:r>
            <a:r>
              <a:rPr lang="en-US" dirty="0" err="1"/>
              <a:t>aTNBC</a:t>
            </a:r>
            <a:r>
              <a:rPr lang="en-US" dirty="0"/>
              <a:t>.</a:t>
            </a:r>
          </a:p>
          <a:p>
            <a:pPr marL="342900" indent="-342900">
              <a:lnSpc>
                <a:spcPct val="110000"/>
              </a:lnSpc>
              <a:spcBef>
                <a:spcPts val="0"/>
              </a:spcBef>
              <a:spcAft>
                <a:spcPts val="600"/>
              </a:spcAft>
              <a:buSzPct val="100000"/>
            </a:pPr>
            <a:r>
              <a:rPr lang="en-US" dirty="0"/>
              <a:t>Patients were </a:t>
            </a:r>
            <a:r>
              <a:rPr lang="en-US" dirty="0" err="1"/>
              <a:t>randomised</a:t>
            </a:r>
            <a:r>
              <a:rPr lang="en-US" dirty="0"/>
              <a:t> 1:1 to placebo or atezolizumab 1200 mg every 21 days with investigator-selected chemotherapy until disease progression or unacceptable toxicity.</a:t>
            </a:r>
          </a:p>
        </p:txBody>
      </p:sp>
      <p:sp>
        <p:nvSpPr>
          <p:cNvPr id="145" name="Google Shape;145;p6"/>
          <p:cNvSpPr txBox="1">
            <a:spLocks noGrp="1"/>
          </p:cNvSpPr>
          <p:nvPr>
            <p:ph type="title"/>
          </p:nvPr>
        </p:nvSpPr>
        <p:spPr>
          <a:xfrm>
            <a:off x="1838738" y="510776"/>
            <a:ext cx="6676612" cy="757239"/>
          </a:xfrm>
        </p:spPr>
        <p:txBody>
          <a:bodyPr spcFirstLastPara="1" wrap="square" lIns="91425" tIns="45700" rIns="91425" bIns="45700" anchor="ctr" anchorCtr="0">
            <a:normAutofit/>
          </a:bodyPr>
          <a:lstStyle/>
          <a:p>
            <a:pPr marL="0" lvl="0" indent="0" rtl="0">
              <a:spcBef>
                <a:spcPts val="0"/>
              </a:spcBef>
              <a:spcAft>
                <a:spcPts val="0"/>
              </a:spcAft>
              <a:buClr>
                <a:schemeClr val="dk1"/>
              </a:buClr>
              <a:buSzPts val="2400"/>
              <a:buFont typeface="Calibri"/>
              <a:buNone/>
            </a:pPr>
            <a:r>
              <a:rPr lang="en-US" dirty="0"/>
              <a:t>PATIENTS &amp; METHODS (1)</a:t>
            </a:r>
            <a:endParaRPr lang="it-IT"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6"/>
          <p:cNvSpPr txBox="1">
            <a:spLocks noGrp="1"/>
          </p:cNvSpPr>
          <p:nvPr>
            <p:ph type="body" idx="1"/>
          </p:nvPr>
        </p:nvSpPr>
        <p:spPr>
          <a:xfrm>
            <a:off x="1838738" y="1369218"/>
            <a:ext cx="6881750" cy="3433788"/>
          </a:xfrm>
        </p:spPr>
        <p:txBody>
          <a:bodyPr spcFirstLastPara="1" wrap="square" lIns="91425" tIns="45700" rIns="91425" bIns="45700" anchor="t" anchorCtr="0">
            <a:normAutofit lnSpcReduction="10000"/>
          </a:bodyPr>
          <a:lstStyle/>
          <a:p>
            <a:pPr marL="342900" indent="-342900">
              <a:lnSpc>
                <a:spcPct val="110000"/>
              </a:lnSpc>
              <a:spcBef>
                <a:spcPts val="0"/>
              </a:spcBef>
              <a:spcAft>
                <a:spcPts val="600"/>
              </a:spcAft>
              <a:buSzPct val="100000"/>
            </a:pPr>
            <a:r>
              <a:rPr lang="en-US" dirty="0"/>
              <a:t>Stratification factors were chemotherapy regimen (carboplatin plus gemcitabine or capecitabine monotherapy), visceral (lung and/or liver) metastases and (initially) PD-L1 status.</a:t>
            </a:r>
          </a:p>
          <a:p>
            <a:pPr marL="342900" indent="-342900">
              <a:lnSpc>
                <a:spcPct val="110000"/>
              </a:lnSpc>
              <a:spcBef>
                <a:spcPts val="0"/>
              </a:spcBef>
              <a:spcAft>
                <a:spcPts val="600"/>
              </a:spcAft>
              <a:buSzPct val="100000"/>
            </a:pPr>
            <a:r>
              <a:rPr lang="en-US" dirty="0"/>
              <a:t>The primary endpoint was overall survival (OS), tested hierarchically in patients with PD-L1-positive </a:t>
            </a:r>
            <a:r>
              <a:rPr lang="en-US" dirty="0" err="1"/>
              <a:t>tumours</a:t>
            </a:r>
            <a:r>
              <a:rPr lang="en-US" dirty="0"/>
              <a:t> and then, if positive, in the modified intent-to-treat (</a:t>
            </a:r>
            <a:r>
              <a:rPr lang="en-US" dirty="0" err="1"/>
              <a:t>mITT</a:t>
            </a:r>
            <a:r>
              <a:rPr lang="en-US" dirty="0"/>
              <a:t>) population (all-comer patients </a:t>
            </a:r>
            <a:r>
              <a:rPr lang="en-US" dirty="0" err="1"/>
              <a:t>randomised</a:t>
            </a:r>
            <a:r>
              <a:rPr lang="en-US" dirty="0"/>
              <a:t> pre-August 2019).</a:t>
            </a:r>
          </a:p>
          <a:p>
            <a:pPr marL="342900" indent="-342900">
              <a:lnSpc>
                <a:spcPct val="110000"/>
              </a:lnSpc>
              <a:spcBef>
                <a:spcPts val="0"/>
              </a:spcBef>
              <a:spcAft>
                <a:spcPts val="600"/>
              </a:spcAft>
              <a:buSzPct val="100000"/>
            </a:pPr>
            <a:r>
              <a:rPr lang="en-US" dirty="0"/>
              <a:t>Secondary endpoints included progression-free survival (PFS), objective response rate (ORR) and safety.</a:t>
            </a:r>
          </a:p>
        </p:txBody>
      </p:sp>
      <p:sp>
        <p:nvSpPr>
          <p:cNvPr id="145" name="Google Shape;145;p6"/>
          <p:cNvSpPr txBox="1">
            <a:spLocks noGrp="1"/>
          </p:cNvSpPr>
          <p:nvPr>
            <p:ph type="title"/>
          </p:nvPr>
        </p:nvSpPr>
        <p:spPr>
          <a:xfrm>
            <a:off x="1838738" y="510776"/>
            <a:ext cx="6676612" cy="757239"/>
          </a:xfrm>
        </p:spPr>
        <p:txBody>
          <a:bodyPr spcFirstLastPara="1" wrap="square" lIns="91425" tIns="45700" rIns="91425" bIns="45700" anchor="ctr" anchorCtr="0">
            <a:normAutofit/>
          </a:bodyPr>
          <a:lstStyle/>
          <a:p>
            <a:pPr marL="0" lvl="0" indent="0" rtl="0">
              <a:spcBef>
                <a:spcPts val="0"/>
              </a:spcBef>
              <a:spcAft>
                <a:spcPts val="0"/>
              </a:spcAft>
              <a:buClr>
                <a:schemeClr val="dk1"/>
              </a:buClr>
              <a:buSzPts val="2400"/>
              <a:buFont typeface="Calibri"/>
              <a:buNone/>
            </a:pPr>
            <a:r>
              <a:rPr lang="en-US" dirty="0"/>
              <a:t>PATIENTS &amp; METHODS (2)</a:t>
            </a:r>
            <a:endParaRPr lang="it-IT" dirty="0"/>
          </a:p>
        </p:txBody>
      </p:sp>
    </p:spTree>
    <p:extLst>
      <p:ext uri="{BB962C8B-B14F-4D97-AF65-F5344CB8AC3E}">
        <p14:creationId xmlns:p14="http://schemas.microsoft.com/office/powerpoint/2010/main" val="137692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7"/>
          <p:cNvSpPr txBox="1">
            <a:spLocks noGrp="1"/>
          </p:cNvSpPr>
          <p:nvPr>
            <p:ph type="body" idx="1"/>
          </p:nvPr>
        </p:nvSpPr>
        <p:spPr>
          <a:xfrm>
            <a:off x="1838738" y="1369218"/>
            <a:ext cx="6864995" cy="3473715"/>
          </a:xfrm>
          <a:prstGeom prst="rect">
            <a:avLst/>
          </a:prstGeom>
          <a:noFill/>
          <a:ln>
            <a:noFill/>
          </a:ln>
        </p:spPr>
        <p:txBody>
          <a:bodyPr spcFirstLastPara="1" wrap="square" lIns="91425" tIns="45700" rIns="91425" bIns="45700" anchor="t" anchorCtr="0">
            <a:normAutofit/>
          </a:bodyPr>
          <a:lstStyle/>
          <a:p>
            <a:pPr marL="285750" indent="-285750">
              <a:spcBef>
                <a:spcPts val="0"/>
              </a:spcBef>
              <a:spcAft>
                <a:spcPts val="600"/>
              </a:spcAft>
              <a:buSzPct val="100000"/>
            </a:pPr>
            <a:r>
              <a:rPr lang="en-US" sz="1800" dirty="0">
                <a:latin typeface="Calibri"/>
                <a:ea typeface="Calibri"/>
                <a:cs typeface="Calibri"/>
                <a:sym typeface="Calibri"/>
              </a:rPr>
              <a:t>Among 354 patients with rapidly relapsing PD-L1-positive </a:t>
            </a:r>
            <a:r>
              <a:rPr lang="en-US" sz="1800" dirty="0" err="1">
                <a:latin typeface="Calibri"/>
                <a:ea typeface="Calibri"/>
                <a:cs typeface="Calibri"/>
                <a:sym typeface="Calibri"/>
              </a:rPr>
              <a:t>aTNBC</a:t>
            </a:r>
            <a:r>
              <a:rPr lang="en-US" sz="1800" dirty="0">
                <a:latin typeface="Calibri"/>
                <a:ea typeface="Calibri"/>
                <a:cs typeface="Calibri"/>
                <a:sym typeface="Calibri"/>
              </a:rPr>
              <a:t>, 68% had a disease-free interval of &lt;6 months and 73% received carboplatin/gemcitabine.</a:t>
            </a:r>
          </a:p>
          <a:p>
            <a:pPr marL="285750" indent="-285750">
              <a:spcBef>
                <a:spcPts val="0"/>
              </a:spcBef>
              <a:spcAft>
                <a:spcPts val="600"/>
              </a:spcAft>
              <a:buSzPct val="100000"/>
            </a:pPr>
            <a:r>
              <a:rPr lang="en-US" sz="1800" dirty="0">
                <a:latin typeface="Calibri"/>
                <a:ea typeface="Calibri"/>
                <a:cs typeface="Calibri"/>
                <a:sym typeface="Calibri"/>
              </a:rPr>
              <a:t>The OS HR was 0.93 (95% confidence interval 0.73-1.20, p = 0.59; median 11.2 months with placebo vs 12.1 months with atezolizumab).</a:t>
            </a:r>
          </a:p>
          <a:p>
            <a:pPr marL="285750" indent="-285750">
              <a:spcBef>
                <a:spcPts val="0"/>
              </a:spcBef>
              <a:spcAft>
                <a:spcPts val="600"/>
              </a:spcAft>
              <a:buSzPct val="100000"/>
            </a:pPr>
            <a:r>
              <a:rPr lang="en-US" sz="1800" dirty="0" err="1">
                <a:latin typeface="Calibri"/>
                <a:ea typeface="Calibri"/>
                <a:cs typeface="Calibri"/>
                <a:sym typeface="Calibri"/>
              </a:rPr>
              <a:t>mITT</a:t>
            </a:r>
            <a:r>
              <a:rPr lang="en-US" sz="1800" dirty="0">
                <a:latin typeface="Calibri"/>
                <a:ea typeface="Calibri"/>
                <a:cs typeface="Calibri"/>
                <a:sym typeface="Calibri"/>
              </a:rPr>
              <a:t> and subgroup results were consistent.</a:t>
            </a:r>
          </a:p>
        </p:txBody>
      </p:sp>
      <p:sp>
        <p:nvSpPr>
          <p:cNvPr id="151" name="Google Shape;151;p7"/>
          <p:cNvSpPr txBox="1">
            <a:spLocks noGrp="1"/>
          </p:cNvSpPr>
          <p:nvPr>
            <p:ph type="title"/>
          </p:nvPr>
        </p:nvSpPr>
        <p:spPr>
          <a:xfrm>
            <a:off x="1838738" y="510776"/>
            <a:ext cx="6676612" cy="75723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400"/>
              <a:buFont typeface="Calibri"/>
              <a:buNone/>
            </a:pPr>
            <a:r>
              <a:rPr lang="en-US" dirty="0"/>
              <a:t>RESULTS (1)</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7"/>
          <p:cNvSpPr txBox="1">
            <a:spLocks noGrp="1"/>
          </p:cNvSpPr>
          <p:nvPr>
            <p:ph type="body" idx="1"/>
          </p:nvPr>
        </p:nvSpPr>
        <p:spPr>
          <a:xfrm>
            <a:off x="1838738" y="1369218"/>
            <a:ext cx="6864995" cy="3473715"/>
          </a:xfrm>
          <a:prstGeom prst="rect">
            <a:avLst/>
          </a:prstGeom>
          <a:noFill/>
          <a:ln>
            <a:noFill/>
          </a:ln>
        </p:spPr>
        <p:txBody>
          <a:bodyPr spcFirstLastPara="1" wrap="square" lIns="91425" tIns="45700" rIns="91425" bIns="45700" anchor="t" anchorCtr="0">
            <a:normAutofit/>
          </a:bodyPr>
          <a:lstStyle/>
          <a:p>
            <a:pPr marL="285750" indent="-285750">
              <a:spcBef>
                <a:spcPts val="0"/>
              </a:spcBef>
              <a:spcAft>
                <a:spcPts val="600"/>
              </a:spcAft>
              <a:buSzPct val="100000"/>
            </a:pPr>
            <a:r>
              <a:rPr lang="en-US" sz="1800" dirty="0">
                <a:latin typeface="Calibri"/>
                <a:ea typeface="Calibri"/>
                <a:cs typeface="Calibri"/>
                <a:sym typeface="Calibri"/>
              </a:rPr>
              <a:t>Median PFS was 4 months across treatment arms and populations.</a:t>
            </a:r>
          </a:p>
          <a:p>
            <a:pPr marL="285750" indent="-285750">
              <a:spcBef>
                <a:spcPts val="0"/>
              </a:spcBef>
              <a:spcAft>
                <a:spcPts val="600"/>
              </a:spcAft>
              <a:buSzPct val="100000"/>
            </a:pPr>
            <a:r>
              <a:rPr lang="en-US" sz="1800" dirty="0">
                <a:latin typeface="Calibri"/>
                <a:ea typeface="Calibri"/>
                <a:cs typeface="Calibri"/>
                <a:sym typeface="Calibri"/>
              </a:rPr>
              <a:t>ORRs were 28% with placebo vs 40% with atezolizumab.</a:t>
            </a:r>
          </a:p>
          <a:p>
            <a:pPr marL="285750" indent="-285750">
              <a:spcBef>
                <a:spcPts val="0"/>
              </a:spcBef>
              <a:spcAft>
                <a:spcPts val="600"/>
              </a:spcAft>
              <a:buSzPct val="100000"/>
            </a:pPr>
            <a:r>
              <a:rPr lang="en-US" sz="1800" dirty="0">
                <a:latin typeface="Calibri"/>
                <a:ea typeface="Calibri"/>
                <a:cs typeface="Calibri"/>
                <a:sym typeface="Calibri"/>
              </a:rPr>
              <a:t>Adverse events (predominantly </a:t>
            </a:r>
            <a:r>
              <a:rPr lang="en-US" sz="1800" dirty="0" err="1">
                <a:latin typeface="Calibri"/>
                <a:ea typeface="Calibri"/>
                <a:cs typeface="Calibri"/>
                <a:sym typeface="Calibri"/>
              </a:rPr>
              <a:t>haematological</a:t>
            </a:r>
            <a:r>
              <a:rPr lang="en-US" sz="1800" dirty="0">
                <a:latin typeface="Calibri"/>
                <a:ea typeface="Calibri"/>
                <a:cs typeface="Calibri"/>
                <a:sym typeface="Calibri"/>
              </a:rPr>
              <a:t>) were similar between arms and as expected with atezolizumab plus carboplatin/gemcitabine or capecitabine following recent chemotherapy exposure.</a:t>
            </a:r>
          </a:p>
        </p:txBody>
      </p:sp>
      <p:sp>
        <p:nvSpPr>
          <p:cNvPr id="151" name="Google Shape;151;p7"/>
          <p:cNvSpPr txBox="1">
            <a:spLocks noGrp="1"/>
          </p:cNvSpPr>
          <p:nvPr>
            <p:ph type="title"/>
          </p:nvPr>
        </p:nvSpPr>
        <p:spPr>
          <a:xfrm>
            <a:off x="1838738" y="510776"/>
            <a:ext cx="6676612" cy="75723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400"/>
              <a:buFont typeface="Calibri"/>
              <a:buNone/>
            </a:pPr>
            <a:r>
              <a:rPr lang="en-US" dirty="0"/>
              <a:t>RESULTS (2)</a:t>
            </a:r>
            <a:endParaRPr dirty="0"/>
          </a:p>
        </p:txBody>
      </p:sp>
    </p:spTree>
    <p:extLst>
      <p:ext uri="{BB962C8B-B14F-4D97-AF65-F5344CB8AC3E}">
        <p14:creationId xmlns:p14="http://schemas.microsoft.com/office/powerpoint/2010/main" val="3614460241"/>
      </p:ext>
    </p:extLst>
  </p:cSld>
  <p:clrMapOvr>
    <a:masterClrMapping/>
  </p:clrMapOvr>
</p:sld>
</file>

<file path=ppt/theme/theme1.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TotalTime>
  <Words>702</Words>
  <Application>Microsoft Macintosh PowerPoint</Application>
  <PresentationFormat>Presentazione su schermo (16:9)</PresentationFormat>
  <Paragraphs>33</Paragraphs>
  <Slides>11</Slides>
  <Notes>11</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11</vt:i4>
      </vt:variant>
    </vt:vector>
  </HeadingPairs>
  <TitlesOfParts>
    <vt:vector size="16" baseType="lpstr">
      <vt:lpstr>Calibri</vt:lpstr>
      <vt:lpstr>Arial</vt:lpstr>
      <vt:lpstr>Comfortaa</vt:lpstr>
      <vt:lpstr>Noto Sans Symbols</vt:lpstr>
      <vt:lpstr>Tema di Office</vt:lpstr>
      <vt:lpstr>Presentazione standard di PowerPoint</vt:lpstr>
      <vt:lpstr>Presentazione standard di PowerPoint</vt:lpstr>
      <vt:lpstr>MESSAGGI CHIAVE (1)</vt:lpstr>
      <vt:lpstr>MESSAGGI CHIAVE (2)</vt:lpstr>
      <vt:lpstr>BACKGROUND</vt:lpstr>
      <vt:lpstr>PATIENTS &amp; METHODS (1)</vt:lpstr>
      <vt:lpstr>PATIENTS &amp; METHODS (2)</vt:lpstr>
      <vt:lpstr>RESULTS (1)</vt:lpstr>
      <vt:lpstr>RESULTS (2)</vt:lpstr>
      <vt:lpstr>CONCLUSIONS</vt:lpstr>
      <vt:lpstr>Presentazione standard di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BCJS24</dc:title>
  <dc:subject/>
  <dc:creator>Giorgio Mantovani</dc:creator>
  <cp:keywords/>
  <dc:description/>
  <cp:lastModifiedBy>Giorgio Mantovani</cp:lastModifiedBy>
  <cp:revision>15</cp:revision>
  <dcterms:created xsi:type="dcterms:W3CDTF">2019-04-12T11:26:00Z</dcterms:created>
  <dcterms:modified xsi:type="dcterms:W3CDTF">2024-07-04T07:38:35Z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1033-10.2.0.6020</vt:lpwstr>
  </property>
</Properties>
</file>