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8" r:id="rId4"/>
    <p:sldId id="258" r:id="rId5"/>
    <p:sldId id="259" r:id="rId6"/>
    <p:sldId id="261" r:id="rId7"/>
    <p:sldId id="262" r:id="rId8"/>
    <p:sldId id="267" r:id="rId9"/>
    <p:sldId id="264" r:id="rId10"/>
    <p:sldId id="266" r:id="rId11"/>
  </p:sldIdLst>
  <p:sldSz cx="9144000" cy="5143500" type="screen16x9"/>
  <p:notesSz cx="6858000" cy="9144000"/>
  <p:embeddedFontLst>
    <p:embeddedFont>
      <p:font typeface="Comfortaa" pitchFamily="2" charset="0"/>
      <p:regular r:id="rId13"/>
      <p:bold r:id="rId14"/>
    </p:embeddedFont>
    <p:embeddedFont>
      <p:font typeface="Noto Sans Symbols" panose="020B0502040504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jaYRsWAbfa9Ac73XBtFWFfTu1S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50" d="100"/>
          <a:sy n="150" d="100"/>
        </p:scale>
        <p:origin x="424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2203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4688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slide" Target="../slides/slide9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slide" Target="../slides/slide9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>
  <p:cSld name="Diapositiva titolo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/>
          <p:nvPr/>
        </p:nvSpPr>
        <p:spPr>
          <a:xfrm>
            <a:off x="2495708" y="4313027"/>
            <a:ext cx="41525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3"/>
          <p:cNvSpPr/>
          <p:nvPr/>
        </p:nvSpPr>
        <p:spPr>
          <a:xfrm>
            <a:off x="0" y="4257825"/>
            <a:ext cx="9144000" cy="54333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938026" y="1192696"/>
            <a:ext cx="979721" cy="248479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3" descr="Immagine che contiene testo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53094" cy="180201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/>
          <p:nvPr/>
        </p:nvSpPr>
        <p:spPr>
          <a:xfrm>
            <a:off x="4269850" y="1616916"/>
            <a:ext cx="604300" cy="185534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5950" y="1913243"/>
            <a:ext cx="28321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3" descr="Immagine che contiene testo, Carattere, logo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14489" t="11479" r="14345" b="9713"/>
          <a:stretch/>
        </p:blipFill>
        <p:spPr>
          <a:xfrm>
            <a:off x="3802711" y="4499912"/>
            <a:ext cx="1538578" cy="40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titolo">
  <p:cSld name="2_Diapositiva titolo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subTitle" idx="1"/>
          </p:nvPr>
        </p:nvSpPr>
        <p:spPr>
          <a:xfrm>
            <a:off x="699707" y="1126492"/>
            <a:ext cx="7796720" cy="40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" name="Google Shape;22;p14"/>
          <p:cNvSpPr/>
          <p:nvPr/>
        </p:nvSpPr>
        <p:spPr>
          <a:xfrm>
            <a:off x="-55962" y="4912525"/>
            <a:ext cx="9255900" cy="252000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4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25" name="Google Shape;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568" y="272398"/>
            <a:ext cx="1654865" cy="31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4"/>
          <p:cNvPicPr preferRelativeResize="0"/>
          <p:nvPr/>
        </p:nvPicPr>
        <p:blipFill rotWithShape="1">
          <a:blip r:embed="rId4">
            <a:alphaModFix/>
          </a:blip>
          <a:srcRect b="86286"/>
          <a:stretch/>
        </p:blipFill>
        <p:spPr>
          <a:xfrm>
            <a:off x="-85481" y="-33115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4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>
            <a:off x="4304525" y="551929"/>
            <a:ext cx="534951" cy="43487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>
            <a:hlinkClick r:id="rId6" action="ppaction://hlinksldjump"/>
          </p:cNvPr>
          <p:cNvSpPr/>
          <p:nvPr/>
        </p:nvSpPr>
        <p:spPr>
          <a:xfrm>
            <a:off x="-2800" y="3621002"/>
            <a:ext cx="2252100" cy="99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4">
            <a:hlinkClick r:id="rId7" action="ppaction://hlinksldjump"/>
          </p:cNvPr>
          <p:cNvSpPr/>
          <p:nvPr/>
        </p:nvSpPr>
        <p:spPr>
          <a:xfrm>
            <a:off x="2293680" y="3621012"/>
            <a:ext cx="2252100" cy="1221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4"/>
          <p:cNvSpPr/>
          <p:nvPr/>
        </p:nvSpPr>
        <p:spPr>
          <a:xfrm>
            <a:off x="4590218" y="3621012"/>
            <a:ext cx="22521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4"/>
          <p:cNvSpPr/>
          <p:nvPr/>
        </p:nvSpPr>
        <p:spPr>
          <a:xfrm>
            <a:off x="6902500" y="3621000"/>
            <a:ext cx="22416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4">
            <a:hlinkClick r:id="rId6" action="ppaction://hlinksldjump"/>
          </p:cNvPr>
          <p:cNvSpPr/>
          <p:nvPr/>
        </p:nvSpPr>
        <p:spPr>
          <a:xfrm>
            <a:off x="-18600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4"/>
          <p:cNvSpPr txBox="1"/>
          <p:nvPr/>
        </p:nvSpPr>
        <p:spPr>
          <a:xfrm>
            <a:off x="286395" y="4713050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4"/>
          <p:cNvSpPr/>
          <p:nvPr/>
        </p:nvSpPr>
        <p:spPr>
          <a:xfrm>
            <a:off x="2285833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4"/>
          <p:cNvSpPr txBox="1"/>
          <p:nvPr/>
        </p:nvSpPr>
        <p:spPr>
          <a:xfrm>
            <a:off x="2293684" y="4604175"/>
            <a:ext cx="2252100" cy="2688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" name="Google Shape;36;p14"/>
          <p:cNvSpPr/>
          <p:nvPr/>
        </p:nvSpPr>
        <p:spPr>
          <a:xfrm>
            <a:off x="4590215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/>
        </p:nvSpPr>
        <p:spPr>
          <a:xfrm>
            <a:off x="4598067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" name="Google Shape;38;p14"/>
          <p:cNvSpPr/>
          <p:nvPr/>
        </p:nvSpPr>
        <p:spPr>
          <a:xfrm>
            <a:off x="6894598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4"/>
          <p:cNvSpPr txBox="1"/>
          <p:nvPr/>
        </p:nvSpPr>
        <p:spPr>
          <a:xfrm>
            <a:off x="6902449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0" name="Google Shape;40;p14">
            <a:hlinkClick r:id="rId6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201" y="3208725"/>
            <a:ext cx="1803800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1" name="Google Shape;4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41275" y="3227957"/>
            <a:ext cx="1309350" cy="122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35950" y="3115299"/>
            <a:ext cx="1418825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3" name="Google Shape;43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90087" y="3288787"/>
            <a:ext cx="1259375" cy="1061675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48325" y="4874000"/>
            <a:ext cx="9240202" cy="2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5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50" name="Google Shape;5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5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5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" name="Google Shape;54;p15">
            <a:hlinkClick r:id="rId6" action="ppaction://hlinksldjump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043" y="2209625"/>
            <a:ext cx="1435532" cy="10029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olo e contenuto">
  <p:cSld name="3_Titolo e contenut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6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320701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6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61" name="Google Shape;6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6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6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401" y="2159800"/>
            <a:ext cx="1192100" cy="111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olo e contenuto">
  <p:cSld name="4_Titolo e contenut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7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7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7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826" y="2075750"/>
            <a:ext cx="1364166" cy="12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olo e contenuto">
  <p:cSld name="2_Titolo e contenut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8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161" y="2178474"/>
            <a:ext cx="1275275" cy="107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93" name="Google Shape;9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0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>
            <a:hlinkClick r:id="rId6" action="ppaction://hlinksldjump"/>
          </p:cNvPr>
          <p:cNvSpPr/>
          <p:nvPr/>
        </p:nvSpPr>
        <p:spPr>
          <a:xfrm>
            <a:off x="-2796" y="3333055"/>
            <a:ext cx="2252100" cy="1202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0">
            <a:hlinkClick r:id="rId7" action="ppaction://hlinksldjump"/>
          </p:cNvPr>
          <p:cNvSpPr/>
          <p:nvPr/>
        </p:nvSpPr>
        <p:spPr>
          <a:xfrm>
            <a:off x="2293684" y="3333067"/>
            <a:ext cx="2252100" cy="1469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0"/>
          <p:cNvSpPr/>
          <p:nvPr/>
        </p:nvSpPr>
        <p:spPr>
          <a:xfrm>
            <a:off x="4590222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0"/>
          <p:cNvSpPr/>
          <p:nvPr/>
        </p:nvSpPr>
        <p:spPr>
          <a:xfrm>
            <a:off x="6902504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0">
            <a:hlinkClick r:id="rId6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4898" y="3516853"/>
            <a:ext cx="879805" cy="87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>
            <a:hlinkClick r:id="rId7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04675" y="3387629"/>
            <a:ext cx="1013239" cy="100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18217" y="3515366"/>
            <a:ext cx="808613" cy="80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11">
            <a:alphaModFix/>
          </a:blip>
          <a:srcRect t="-4833"/>
          <a:stretch/>
        </p:blipFill>
        <p:spPr>
          <a:xfrm>
            <a:off x="7588596" y="3498800"/>
            <a:ext cx="879805" cy="8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>
            <a:hlinkClick r:id="rId6" action="ppaction://hlinksldjump"/>
          </p:cNvPr>
          <p:cNvSpPr/>
          <p:nvPr/>
        </p:nvSpPr>
        <p:spPr>
          <a:xfrm>
            <a:off x="-18600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286395" y="4672732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976A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/>
          <p:nvPr/>
        </p:nvSpPr>
        <p:spPr>
          <a:xfrm>
            <a:off x="2285833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2293684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4590215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4598067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6894598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6902449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376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700"/>
              <a:buFont typeface="Noto Sans Symbols"/>
              <a:buChar char="▪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>
            <a:spLocks noGrp="1"/>
          </p:cNvSpPr>
          <p:nvPr>
            <p:ph type="subTitle" idx="1"/>
          </p:nvPr>
        </p:nvSpPr>
        <p:spPr>
          <a:xfrm>
            <a:off x="487028" y="1126067"/>
            <a:ext cx="8160000" cy="1119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b="1" dirty="0"/>
              <a:t>Fertility preservation and assisted reproduction in patients with breast cancer interrupting adjuvant endocrine therapy to</a:t>
            </a:r>
            <a:br>
              <a:rPr lang="en-US" sz="2200" b="1" dirty="0"/>
            </a:br>
            <a:r>
              <a:rPr lang="en-US" sz="2200" b="1" dirty="0"/>
              <a:t>attempt pregnancy</a:t>
            </a:r>
            <a:endParaRPr sz="2200" b="1" dirty="0"/>
          </a:p>
        </p:txBody>
      </p:sp>
      <p:sp>
        <p:nvSpPr>
          <p:cNvPr id="120" name="Google Shape;120;p2"/>
          <p:cNvSpPr/>
          <p:nvPr/>
        </p:nvSpPr>
        <p:spPr>
          <a:xfrm>
            <a:off x="487004" y="2245091"/>
            <a:ext cx="81600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Azim HA Jr,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Niman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SM, Partridge AH, et al.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 Clin Oncol 2024 May 29:JCO2302292.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Epub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ahead of print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227671"/>
            <a:ext cx="6975062" cy="3657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600" dirty="0"/>
              <a:t>POSITIVE è uno studio internazionale prospettico che ha precedentemente dimostrato come la sospensione temporanea dell’endocrinoterapia (ET) adiuvante nel tentativo di raggiungere la gravidanza non incida significativamente sul rischio di recidiva a breve termine in pazienti con carcinoma mammario precoce (</a:t>
            </a:r>
            <a:r>
              <a:rPr lang="it-IT" sz="1600" dirty="0" err="1"/>
              <a:t>eBC</a:t>
            </a:r>
            <a:r>
              <a:rPr lang="it-IT" sz="1600" dirty="0"/>
              <a:t>) HR+.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600" dirty="0"/>
              <a:t>In questa sede si presentano i risultati di un’analisi secondaria che si è proposta di valutare una serie di endpoint aggiuntivi, tra cui la percentuale di recupero del ciclo mestruale, il tempo alla gravidanza e i fattori associati, l’associazione tra utilizzo di tecnologie di riproduzione assistita (ART) e raggiungimento della gravidanza e, infine, l’incidenza cumulativa di eventi di intervallo libero da BC (BCFI) in funzione del ricorso alla stimolazione ovarica alla diagnosi.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 (1)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6870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049868"/>
            <a:ext cx="6975062" cy="397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600" dirty="0"/>
              <a:t>Il 94% delle pazienti con amenorrea all’arruolamento ha ottenuto una ripresa del ciclo entro 12 mesi dalla sospensione dell’ET. 368/497 donne valutabili per tale endpoint hanno riferito almeno una gravidanza, con una chiara associazione tra età giovane e incidenza cumulativa di gravidanza. L’età giovane è stata il principale fattore associato a un tempo alla gravidanza più breve. Il trasferimento di embrioni crioconservati è risultato essere l’unica ART associata a un aumento della probabilità di gravidanza. L’incidenza cumulativa di eventi di BCFI a 3 anni non è stata diversa nelle pazienti sottoposte o meno a stimolazione ovarica per la crioconservazione.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600" dirty="0"/>
              <a:t>I dati emersi dallo studio possono rappresentare un’importante risorsa per il counseling e il corretto indirizzamento delle pazienti che desiderano avviare una gravidanza dopo una diagnosi di </a:t>
            </a:r>
            <a:r>
              <a:rPr lang="it-IT" sz="1600" dirty="0" err="1"/>
              <a:t>eBC</a:t>
            </a:r>
            <a:r>
              <a:rPr lang="it-IT" sz="1600" dirty="0"/>
              <a:t> </a:t>
            </a:r>
            <a:r>
              <a:rPr lang="it-IT" sz="1600" dirty="0" err="1"/>
              <a:t>ormono</a:t>
            </a:r>
            <a:r>
              <a:rPr lang="it-IT" sz="1600" dirty="0"/>
              <a:t>-positivo.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 (2)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We investigated time to pregnancy, efficacy and safety of fertility preservation, and assisted reproductive technologies (ARTs) in women with early hormone receptor-positive breast cancer (BC) desiring future pregnancy.</a:t>
            </a:r>
          </a:p>
        </p:txBody>
      </p:sp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PURPOSE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POSITIVE is an international, single-arm, prospective trial, in which 518 women temporarily interrupted adjuvant endocrine therapy to attempt pregnancy.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We evaluated menstruation recovery and factors associated with time to pregnancy and investigated if ART use was associated with achieving pregnancy.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The cumulative incidence of BC-free interval (BCFI) events was estimated according to the use of ovarian stimulation at diagnosis.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The median follow-up was 41 months.</a:t>
            </a:r>
          </a:p>
        </p:txBody>
      </p:sp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PATIENTS &amp; METHODS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864995" cy="347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Two hundred seventy-three patients (53%) reported amenorrhea at enrollment, of whom 94% resumed menses within 12 months.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Among 497 patients evaluable for pregnancy, 368 (74%) reported at least one pregnancy.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Young age was the main factor associated with shorter time to pregnancy with cumulative incidences of pregnancy by 1 year of 63.5, 54.3, and 37.7% for patients age &lt;35, 35-39, and 40-42 years, respectively.</a:t>
            </a:r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RESULTS (1)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864995" cy="347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One hundred and seventy-nine patients (36%) had embryo/oocyte cryopreservation at diagnosis, of whom 68 reported embryo transfer after enrollment.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Cryopreserved embryo transfer was the only ART associated with higher chance of pregnancy (odds ratio, 2.41 [95% CI, 1.75 to 4.95]).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 cumulative incidence of BCFI events at 3 years was similar for women who underwent ovarian stimulation for cryopreservation at diagnosis, 9.7% (95% CI, 6.0 to 15.4), compared with those who did not, 8.7% (95% CI, 6.0 to 12.5).</a:t>
            </a:r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RESULTS (2)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4460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In POSITIVE, fertility preservation using ovarian stimulation was not associated with short-term detrimental impact on cancer prognosis.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Pregnancy rates were highest among those who underwent embryo/oocyte cryopreservation followed by embryo transfer.</a:t>
            </a:r>
          </a:p>
        </p:txBody>
      </p:sp>
      <p:sp>
        <p:nvSpPr>
          <p:cNvPr id="163" name="Google Shape;163;p9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CONCLUSIONS</a:t>
            </a:r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661</Words>
  <Application>Microsoft Macintosh PowerPoint</Application>
  <PresentationFormat>Presentazione su schermo (16:9)</PresentationFormat>
  <Paragraphs>28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Calibri</vt:lpstr>
      <vt:lpstr>Arial</vt:lpstr>
      <vt:lpstr>Comfortaa</vt:lpstr>
      <vt:lpstr>Noto Sans Symbols</vt:lpstr>
      <vt:lpstr>Tema di Office</vt:lpstr>
      <vt:lpstr>Presentazione standard di PowerPoint</vt:lpstr>
      <vt:lpstr>Presentazione standard di PowerPoint</vt:lpstr>
      <vt:lpstr>MESSAGGI CHIAVE (1)</vt:lpstr>
      <vt:lpstr>MESSAGGI CHIAVE (2)</vt:lpstr>
      <vt:lpstr>PURPOSE</vt:lpstr>
      <vt:lpstr>PATIENTS &amp; METHODS</vt:lpstr>
      <vt:lpstr>RESULTS (1)</vt:lpstr>
      <vt:lpstr>RESULTS (2)</vt:lpstr>
      <vt:lpstr>CONCLUSIONS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BCJS24</dc:title>
  <dc:subject/>
  <dc:creator>Giorgio Mantovani</dc:creator>
  <cp:keywords/>
  <dc:description/>
  <cp:lastModifiedBy>Giorgio Mantovani</cp:lastModifiedBy>
  <cp:revision>11</cp:revision>
  <dcterms:created xsi:type="dcterms:W3CDTF">2019-04-12T11:26:00Z</dcterms:created>
  <dcterms:modified xsi:type="dcterms:W3CDTF">2024-07-04T07:18:51Z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