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7" r:id="rId5"/>
    <p:sldId id="259" r:id="rId6"/>
    <p:sldId id="262" r:id="rId7"/>
    <p:sldId id="264" r:id="rId8"/>
    <p:sldId id="266" r:id="rId9"/>
  </p:sldIdLst>
  <p:sldSz cx="9144000" cy="5143500" type="screen16x9"/>
  <p:notesSz cx="6858000" cy="9144000"/>
  <p:embeddedFontLst>
    <p:embeddedFont>
      <p:font typeface="Comfortaa" pitchFamily="2" charset="0"/>
      <p:regular r:id="rId11"/>
      <p:bold r:id="rId12"/>
    </p:embeddedFont>
    <p:embeddedFont>
      <p:font typeface="Noto Sans Symbols" panose="020B050204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82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7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7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126067"/>
            <a:ext cx="8160000" cy="111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Tailored dose-dense versus standard adjuvant chemotherapy for high-risk early breast cancer: end-of-study results of the</a:t>
            </a:r>
            <a:br>
              <a:rPr lang="en-US" sz="2200" b="1" dirty="0"/>
            </a:br>
            <a:r>
              <a:rPr lang="en-US" sz="2200" b="1" dirty="0"/>
              <a:t>randomized PANTHER trial</a:t>
            </a:r>
            <a:endParaRPr sz="2200" b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Matikas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Möbus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V,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Greil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Jul 17:JCO2400178.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800" dirty="0"/>
              <a:t>PANTHER è uno studio internazionale di fase III che ha confrontato un regime di chemioterapia adiuvante sequenziale con epirubicina/ciclofosfamide (EC) e </a:t>
            </a:r>
            <a:r>
              <a:rPr lang="it-IT" sz="1800" dirty="0" err="1"/>
              <a:t>docetaxel</a:t>
            </a:r>
            <a:r>
              <a:rPr lang="it-IT" sz="1800" dirty="0"/>
              <a:t> (D) somministrato ogni 2 settimane – con aggiustamento della dose in base alle tossicità osservate – rispetto a un regime standard con fluorouracile e EC seguito da D ogni 3 settimane in donne adulte sottoposte a chirurgia primaria per carcinoma mammario (BC) precoce ad alto rischio. In questa sede, vengono presentati i risultati dell’analisi di efficacia finale dello studio.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A un follow-up mediano di 10,3 anni, il trattamento </a:t>
            </a:r>
            <a:r>
              <a:rPr lang="it-IT" sz="1600" i="1" dirty="0"/>
              <a:t>dose-dense</a:t>
            </a:r>
            <a:r>
              <a:rPr lang="it-IT" sz="1600" dirty="0"/>
              <a:t> ha migliorato la sopravvivenza libera da recidiva di BC (hazard ratio [HR], 0,80; IC 95%, 0,65-0,98; </a:t>
            </a:r>
            <a:r>
              <a:rPr lang="it-IT" sz="1600" dirty="0" err="1"/>
              <a:t>p</a:t>
            </a:r>
            <a:r>
              <a:rPr lang="it-IT" sz="1600" dirty="0"/>
              <a:t> = 0,030), la sopravvivenza libera da eventi (HR, 0,78; IC 95%, 0,65-0,94; </a:t>
            </a:r>
            <a:r>
              <a:rPr lang="it-IT" sz="1600" dirty="0" err="1"/>
              <a:t>p</a:t>
            </a:r>
            <a:r>
              <a:rPr lang="it-IT" sz="1600" dirty="0"/>
              <a:t> = 0,009) e la sopravvivenza libera da malattia a distanza (HR, 0,79; IC 95%, 0,64-0,98; </a:t>
            </a:r>
            <a:r>
              <a:rPr lang="it-IT" sz="1600" dirty="0" err="1"/>
              <a:t>p</a:t>
            </a:r>
            <a:r>
              <a:rPr lang="it-IT" sz="1600" dirty="0"/>
              <a:t> = 0,030), mentre il prolungamento della sopravvivenza globale non è stato statisticamente significativo (HR, 0,82; IC 95%, 0,65-1,04; </a:t>
            </a:r>
            <a:r>
              <a:rPr lang="it-IT" sz="1600" dirty="0" err="1"/>
              <a:t>p</a:t>
            </a:r>
            <a:r>
              <a:rPr lang="it-IT" sz="1600" dirty="0"/>
              <a:t> = 0,109). Non sono emersi nuovi segnali di sicurezza rispetto all’analisi primaria.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Come affermato dagli autori, si tratta del primo studio a dimostrare la superiorità di una chemioterapia adiuvante intensiva rispetto a un regime di controllo ottimale con EC e </a:t>
            </a:r>
            <a:r>
              <a:rPr lang="it-IT" sz="1600" dirty="0" err="1"/>
              <a:t>docetaxel</a:t>
            </a:r>
            <a:r>
              <a:rPr lang="it-IT" sz="1600" dirty="0"/>
              <a:t> somministrato a cadenza trisettimanale in pazienti con BC precoce ad alto rischio di recidiva.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913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en-US" dirty="0"/>
              <a:t>Although dose-dense adjuvant chemotherapy administered once every 2 weeks leads to superior outcomes compared with standard regimens once every 3 weeks, the observed improvement is largely limited to studies using the suboptimal paclitaxel schedule once every 3 weeks as control.</a:t>
            </a:r>
          </a:p>
          <a:p>
            <a:pPr lvl="0">
              <a:lnSpc>
                <a:spcPct val="110000"/>
              </a:lnSpc>
            </a:pPr>
            <a:r>
              <a:rPr lang="en-US" dirty="0"/>
              <a:t>PANTHER is an international phase III trial which compared sequential </a:t>
            </a:r>
            <a:r>
              <a:rPr lang="en-US" dirty="0" err="1"/>
              <a:t>epirubicin</a:t>
            </a:r>
            <a:r>
              <a:rPr lang="en-US" dirty="0"/>
              <a:t>/cyclophosphamide and docetaxel administered either once every 2 or once every 3 weeks, with tailored dosing at the dose-dense schedule according to hematologic toxicity.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 AND METHODS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this end-of-study analysis, the median follow-up was 10.3 years.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Compared with standard adjuvant chemotherapy, dose-dense treatment improved breast cancer recurrence-free survival (hazard ratio [HR], 0.80 [95% CI, 0.65 to 0.98]; p = 0.030), event-free survival (HR, 0.78 [95% CI, 0.65 to 0.94]; p = 0.0009), and distant disease-free survival (HR, 0.79 [95% CI, 0.64 to 0.98]; p = 0.030) while the improvement in overall survival was not statistically significant (HR, 0.82 [95% CI, 0.65 to 1.04]; p = 0.109).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/>
              <a:t>To our knowledge, this is the first trial that confirms the benefit of a dose-dense regimen over a control regimen containing docetaxel once every 3 weeks.</a:t>
            </a:r>
            <a:endParaRPr lang="it-IT" dirty="0"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530</Words>
  <Application>Microsoft Macintosh PowerPoint</Application>
  <PresentationFormat>Presentazione su schermo (16:9)</PresentationFormat>
  <Paragraphs>17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Noto Sans Symbols</vt:lpstr>
      <vt:lpstr>Arial</vt:lpstr>
      <vt:lpstr>Comfortaa</vt:lpstr>
      <vt:lpstr>Calibri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 AND 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11</cp:revision>
  <dcterms:created xsi:type="dcterms:W3CDTF">2019-04-12T11:26:00Z</dcterms:created>
  <dcterms:modified xsi:type="dcterms:W3CDTF">2024-07-29T08:12:37Z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