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67" r:id="rId5"/>
    <p:sldId id="259" r:id="rId6"/>
    <p:sldId id="261" r:id="rId7"/>
    <p:sldId id="262" r:id="rId8"/>
    <p:sldId id="264" r:id="rId9"/>
    <p:sldId id="266" r:id="rId10"/>
  </p:sldIdLst>
  <p:sldSz cx="9144000" cy="5143500" type="screen16x9"/>
  <p:notesSz cx="6858000" cy="9144000"/>
  <p:embeddedFontLst>
    <p:embeddedFont>
      <p:font typeface="Comfortaa" pitchFamily="2" charset="0"/>
      <p:regular r:id="rId12"/>
      <p:bold r:id="rId13"/>
    </p:embeddedFont>
    <p:embeddedFont>
      <p:font typeface="Noto Sans Symbols" panose="020B050204050402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aYRsWAbfa9Ac73XBtFWFfTu1S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0" d="100"/>
          <a:sy n="150" d="100"/>
        </p:scale>
        <p:origin x="424"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59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slide" Target="../slides/slide8.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bg>
      <p:bgPr>
        <a:solidFill>
          <a:schemeClr val="lt1"/>
        </a:solidFill>
        <a:effectLst/>
      </p:bgPr>
    </p:bg>
    <p:spTree>
      <p:nvGrpSpPr>
        <p:cNvPr id="1" name="Shape 12"/>
        <p:cNvGrpSpPr/>
        <p:nvPr/>
      </p:nvGrpSpPr>
      <p:grpSpPr>
        <a:xfrm>
          <a:off x="0" y="0"/>
          <a:ext cx="0" cy="0"/>
          <a:chOff x="0" y="0"/>
          <a:chExt cx="0" cy="0"/>
        </a:xfrm>
      </p:grpSpPr>
      <p:sp>
        <p:nvSpPr>
          <p:cNvPr id="13" name="Google Shape;13;p13"/>
          <p:cNvSpPr/>
          <p:nvPr/>
        </p:nvSpPr>
        <p:spPr>
          <a:xfrm>
            <a:off x="2495708" y="4313027"/>
            <a:ext cx="4152584"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0" i="0" u="none" strike="noStrike" cap="none">
                <a:solidFill>
                  <a:schemeClr val="dk1"/>
                </a:solidFill>
                <a:latin typeface="Calibri"/>
                <a:ea typeface="Calibri"/>
                <a:cs typeface="Calibri"/>
                <a:sym typeface="Calibri"/>
              </a:rPr>
              <a:t>Powered by</a:t>
            </a:r>
            <a:endParaRPr sz="900" b="0" i="0" u="none" strike="noStrike" cap="none">
              <a:solidFill>
                <a:schemeClr val="dk1"/>
              </a:solidFill>
              <a:latin typeface="Calibri"/>
              <a:ea typeface="Calibri"/>
              <a:cs typeface="Calibri"/>
              <a:sym typeface="Calibri"/>
            </a:endParaRPr>
          </a:p>
        </p:txBody>
      </p:sp>
      <p:sp>
        <p:nvSpPr>
          <p:cNvPr id="14" name="Google Shape;14;p13"/>
          <p:cNvSpPr/>
          <p:nvPr/>
        </p:nvSpPr>
        <p:spPr>
          <a:xfrm>
            <a:off x="0" y="4257825"/>
            <a:ext cx="9144000" cy="54333"/>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13"/>
          <p:cNvSpPr/>
          <p:nvPr/>
        </p:nvSpPr>
        <p:spPr>
          <a:xfrm>
            <a:off x="938026" y="1192696"/>
            <a:ext cx="979721" cy="248479"/>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3" descr="Immagine che contiene testo&#10;&#10;Descrizione generata automaticamente"/>
          <p:cNvPicPr preferRelativeResize="0"/>
          <p:nvPr/>
        </p:nvPicPr>
        <p:blipFill rotWithShape="1">
          <a:blip r:embed="rId2">
            <a:alphaModFix/>
          </a:blip>
          <a:srcRect/>
          <a:stretch/>
        </p:blipFill>
        <p:spPr>
          <a:xfrm>
            <a:off x="0" y="0"/>
            <a:ext cx="9153094" cy="1802015"/>
          </a:xfrm>
          <a:prstGeom prst="rect">
            <a:avLst/>
          </a:prstGeom>
          <a:noFill/>
          <a:ln>
            <a:noFill/>
          </a:ln>
        </p:spPr>
      </p:pic>
      <p:sp>
        <p:nvSpPr>
          <p:cNvPr id="17" name="Google Shape;17;p13"/>
          <p:cNvSpPr/>
          <p:nvPr/>
        </p:nvSpPr>
        <p:spPr>
          <a:xfrm>
            <a:off x="4269850" y="1616916"/>
            <a:ext cx="604300" cy="185534"/>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3"/>
          <p:cNvPicPr preferRelativeResize="0"/>
          <p:nvPr/>
        </p:nvPicPr>
        <p:blipFill rotWithShape="1">
          <a:blip r:embed="rId3">
            <a:alphaModFix/>
          </a:blip>
          <a:srcRect/>
          <a:stretch/>
        </p:blipFill>
        <p:spPr>
          <a:xfrm>
            <a:off x="3155950" y="1913243"/>
            <a:ext cx="2832100" cy="533400"/>
          </a:xfrm>
          <a:prstGeom prst="rect">
            <a:avLst/>
          </a:prstGeom>
          <a:noFill/>
          <a:ln>
            <a:noFill/>
          </a:ln>
        </p:spPr>
      </p:pic>
      <p:pic>
        <p:nvPicPr>
          <p:cNvPr id="19" name="Google Shape;19;p13" descr="Immagine che contiene testo, Carattere, logo, Elementi grafici&#10;&#10;Descrizione generata automaticamente"/>
          <p:cNvPicPr preferRelativeResize="0"/>
          <p:nvPr/>
        </p:nvPicPr>
        <p:blipFill rotWithShape="1">
          <a:blip r:embed="rId4">
            <a:alphaModFix/>
          </a:blip>
          <a:srcRect l="14489" t="11479" r="14345" b="9713"/>
          <a:stretch/>
        </p:blipFill>
        <p:spPr>
          <a:xfrm>
            <a:off x="3802711" y="4499912"/>
            <a:ext cx="1538578" cy="4075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titolo">
  <p:cSld name="2_Diapositiva titolo">
    <p:bg>
      <p:bgPr>
        <a:solidFill>
          <a:schemeClr val="lt1"/>
        </a:solidFill>
        <a:effectLst/>
      </p:bgPr>
    </p:bg>
    <p:spTree>
      <p:nvGrpSpPr>
        <p:cNvPr id="1" name="Shape 20"/>
        <p:cNvGrpSpPr/>
        <p:nvPr/>
      </p:nvGrpSpPr>
      <p:grpSpPr>
        <a:xfrm>
          <a:off x="0" y="0"/>
          <a:ext cx="0" cy="0"/>
          <a:chOff x="0" y="0"/>
          <a:chExt cx="0" cy="0"/>
        </a:xfrm>
      </p:grpSpPr>
      <p:sp>
        <p:nvSpPr>
          <p:cNvPr id="21" name="Google Shape;21;p14"/>
          <p:cNvSpPr txBox="1">
            <a:spLocks noGrp="1"/>
          </p:cNvSpPr>
          <p:nvPr>
            <p:ph type="subTitle" idx="1"/>
          </p:nvPr>
        </p:nvSpPr>
        <p:spPr>
          <a:xfrm>
            <a:off x="699707" y="1126492"/>
            <a:ext cx="7796720" cy="401934"/>
          </a:xfrm>
          <a:prstGeom prst="rect">
            <a:avLst/>
          </a:prstGeom>
          <a:noFill/>
          <a:ln>
            <a:noFill/>
          </a:ln>
        </p:spPr>
        <p:txBody>
          <a:bodyPr spcFirstLastPara="1" wrap="square" lIns="91425" tIns="45700" rIns="91425" bIns="45700" anchor="t" anchorCtr="0">
            <a:noAutofit/>
          </a:bodyPr>
          <a:lstStyle>
            <a:lvl1pPr lvl="0" algn="l">
              <a:lnSpc>
                <a:spcPct val="100000"/>
              </a:lnSpc>
              <a:spcBef>
                <a:spcPts val="750"/>
              </a:spcBef>
              <a:spcAft>
                <a:spcPts val="0"/>
              </a:spcAft>
              <a:buSzPts val="2400"/>
              <a:buNone/>
              <a:defRPr sz="2400">
                <a:latin typeface="Calibri"/>
                <a:ea typeface="Calibri"/>
                <a:cs typeface="Calibri"/>
                <a:sym typeface="Calibri"/>
              </a:defRPr>
            </a:lvl1pPr>
            <a:lvl2pPr lvl="1" algn="ctr">
              <a:lnSpc>
                <a:spcPct val="100000"/>
              </a:lnSpc>
              <a:spcBef>
                <a:spcPts val="375"/>
              </a:spcBef>
              <a:spcAft>
                <a:spcPts val="0"/>
              </a:spcAft>
              <a:buSzPts val="1500"/>
              <a:buNone/>
              <a:defRPr sz="1500"/>
            </a:lvl2pPr>
            <a:lvl3pPr lvl="2" algn="ctr">
              <a:lnSpc>
                <a:spcPct val="100000"/>
              </a:lnSpc>
              <a:spcBef>
                <a:spcPts val="375"/>
              </a:spcBef>
              <a:spcAft>
                <a:spcPts val="0"/>
              </a:spcAft>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4"/>
          <p:cNvSpPr/>
          <p:nvPr/>
        </p:nvSpPr>
        <p:spPr>
          <a:xfrm>
            <a:off x="-55962" y="4912525"/>
            <a:ext cx="9255900" cy="252000"/>
          </a:xfrm>
          <a:prstGeom prst="rect">
            <a:avLst/>
          </a:prstGeom>
          <a:solidFill>
            <a:srgbClr val="976A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 name="Google Shape;23;p14"/>
          <p:cNvPicPr preferRelativeResize="0"/>
          <p:nvPr/>
        </p:nvPicPr>
        <p:blipFill rotWithShape="1">
          <a:blip r:embed="rId2">
            <a:alphaModFix/>
          </a:blip>
          <a:srcRect/>
          <a:stretch/>
        </p:blipFill>
        <p:spPr>
          <a:xfrm>
            <a:off x="4525183" y="4956790"/>
            <a:ext cx="831424" cy="144000"/>
          </a:xfrm>
          <a:prstGeom prst="rect">
            <a:avLst/>
          </a:prstGeom>
          <a:noFill/>
          <a:ln>
            <a:noFill/>
          </a:ln>
        </p:spPr>
      </p:pic>
      <p:sp>
        <p:nvSpPr>
          <p:cNvPr id="24" name="Google Shape;24;p14"/>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b="0" i="0" u="none" strike="noStrike" cap="none">
                <a:solidFill>
                  <a:schemeClr val="lt1"/>
                </a:solidFill>
                <a:latin typeface="Calibri"/>
                <a:ea typeface="Calibri"/>
                <a:cs typeface="Calibri"/>
                <a:sym typeface="Calibri"/>
              </a:rPr>
              <a:t>Powered by</a:t>
            </a:r>
            <a:endParaRPr/>
          </a:p>
        </p:txBody>
      </p:sp>
      <p:pic>
        <p:nvPicPr>
          <p:cNvPr id="25" name="Google Shape;25;p14"/>
          <p:cNvPicPr preferRelativeResize="0"/>
          <p:nvPr/>
        </p:nvPicPr>
        <p:blipFill rotWithShape="1">
          <a:blip r:embed="rId3">
            <a:alphaModFix/>
          </a:blip>
          <a:srcRect/>
          <a:stretch/>
        </p:blipFill>
        <p:spPr>
          <a:xfrm>
            <a:off x="3744568" y="272398"/>
            <a:ext cx="1654865" cy="311678"/>
          </a:xfrm>
          <a:prstGeom prst="rect">
            <a:avLst/>
          </a:prstGeom>
          <a:noFill/>
          <a:ln>
            <a:noFill/>
          </a:ln>
        </p:spPr>
      </p:pic>
      <p:pic>
        <p:nvPicPr>
          <p:cNvPr id="26" name="Google Shape;26;p14"/>
          <p:cNvPicPr preferRelativeResize="0"/>
          <p:nvPr/>
        </p:nvPicPr>
        <p:blipFill rotWithShape="1">
          <a:blip r:embed="rId4">
            <a:alphaModFix/>
          </a:blip>
          <a:srcRect b="86286"/>
          <a:stretch/>
        </p:blipFill>
        <p:spPr>
          <a:xfrm>
            <a:off x="-85481" y="-33115"/>
            <a:ext cx="9314963" cy="252001"/>
          </a:xfrm>
          <a:prstGeom prst="rect">
            <a:avLst/>
          </a:prstGeom>
          <a:noFill/>
          <a:ln>
            <a:noFill/>
          </a:ln>
        </p:spPr>
      </p:pic>
      <p:pic>
        <p:nvPicPr>
          <p:cNvPr id="27" name="Google Shape;27;p14" descr="Immagine che contiene fiore, pianta, grafica vettoriale&#10;&#10;Descrizione generata automaticamente"/>
          <p:cNvPicPr preferRelativeResize="0"/>
          <p:nvPr/>
        </p:nvPicPr>
        <p:blipFill rotWithShape="1">
          <a:blip r:embed="rId5">
            <a:alphaModFix/>
          </a:blip>
          <a:srcRect l="13220"/>
          <a:stretch/>
        </p:blipFill>
        <p:spPr>
          <a:xfrm>
            <a:off x="4304525" y="551929"/>
            <a:ext cx="534951" cy="434879"/>
          </a:xfrm>
          <a:prstGeom prst="rect">
            <a:avLst/>
          </a:prstGeom>
          <a:noFill/>
          <a:ln>
            <a:noFill/>
          </a:ln>
        </p:spPr>
      </p:pic>
      <p:sp>
        <p:nvSpPr>
          <p:cNvPr id="28" name="Google Shape;28;p14">
            <a:hlinkClick r:id="rId6" action="ppaction://hlinksldjump"/>
          </p:cNvPr>
          <p:cNvSpPr/>
          <p:nvPr/>
        </p:nvSpPr>
        <p:spPr>
          <a:xfrm>
            <a:off x="-2800" y="3621002"/>
            <a:ext cx="2252100" cy="999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4">
            <a:hlinkClick r:id="rId7" action="ppaction://hlinksldjump"/>
          </p:cNvPr>
          <p:cNvSpPr/>
          <p:nvPr/>
        </p:nvSpPr>
        <p:spPr>
          <a:xfrm>
            <a:off x="2293680" y="3621012"/>
            <a:ext cx="2252100" cy="12219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4"/>
          <p:cNvSpPr/>
          <p:nvPr/>
        </p:nvSpPr>
        <p:spPr>
          <a:xfrm>
            <a:off x="4590218" y="3621012"/>
            <a:ext cx="22521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4"/>
          <p:cNvSpPr/>
          <p:nvPr/>
        </p:nvSpPr>
        <p:spPr>
          <a:xfrm>
            <a:off x="6902500" y="3621000"/>
            <a:ext cx="2241600" cy="1093500"/>
          </a:xfrm>
          <a:prstGeom prst="rect">
            <a:avLst/>
          </a:prstGeom>
          <a:solidFill>
            <a:schemeClr val="lt1"/>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a:hlinkClick r:id="rId6" action="ppaction://hlinksldjump"/>
          </p:cNvPr>
          <p:cNvSpPr/>
          <p:nvPr/>
        </p:nvSpPr>
        <p:spPr>
          <a:xfrm>
            <a:off x="-18600"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4"/>
          <p:cNvSpPr txBox="1"/>
          <p:nvPr/>
        </p:nvSpPr>
        <p:spPr>
          <a:xfrm>
            <a:off x="286395" y="4713050"/>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chemeClr val="lt1"/>
                </a:solidFill>
                <a:latin typeface="Comfortaa"/>
                <a:ea typeface="Comfortaa"/>
                <a:cs typeface="Comfortaa"/>
                <a:sym typeface="Comfortaa"/>
              </a:rPr>
              <a:t>Messaggi chiave</a:t>
            </a:r>
            <a:endParaRPr sz="1200" b="1" i="0" u="none" strike="noStrike" cap="none">
              <a:solidFill>
                <a:schemeClr val="lt1"/>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34" name="Google Shape;34;p14"/>
          <p:cNvSpPr/>
          <p:nvPr/>
        </p:nvSpPr>
        <p:spPr>
          <a:xfrm>
            <a:off x="2285833"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4"/>
          <p:cNvSpPr txBox="1"/>
          <p:nvPr/>
        </p:nvSpPr>
        <p:spPr>
          <a:xfrm>
            <a:off x="2293684" y="4604175"/>
            <a:ext cx="2252100" cy="2688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Background &amp; methods</a:t>
            </a:r>
            <a:endParaRPr sz="600" b="1" i="0" u="none" strike="noStrike" cap="none">
              <a:solidFill>
                <a:schemeClr val="lt1"/>
              </a:solidFill>
              <a:latin typeface="Comfortaa"/>
              <a:ea typeface="Comfortaa"/>
              <a:cs typeface="Comfortaa"/>
              <a:sym typeface="Comfortaa"/>
            </a:endParaRPr>
          </a:p>
        </p:txBody>
      </p:sp>
      <p:sp>
        <p:nvSpPr>
          <p:cNvPr id="36" name="Google Shape;36;p14"/>
          <p:cNvSpPr/>
          <p:nvPr/>
        </p:nvSpPr>
        <p:spPr>
          <a:xfrm>
            <a:off x="4590215"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4"/>
          <p:cNvSpPr txBox="1"/>
          <p:nvPr/>
        </p:nvSpPr>
        <p:spPr>
          <a:xfrm>
            <a:off x="4598067"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Results</a:t>
            </a:r>
            <a:endParaRPr sz="600" b="1" i="0" u="none" strike="noStrike" cap="none">
              <a:solidFill>
                <a:schemeClr val="lt1"/>
              </a:solidFill>
              <a:latin typeface="Comfortaa"/>
              <a:ea typeface="Comfortaa"/>
              <a:cs typeface="Comfortaa"/>
              <a:sym typeface="Comfortaa"/>
            </a:endParaRPr>
          </a:p>
        </p:txBody>
      </p:sp>
      <p:sp>
        <p:nvSpPr>
          <p:cNvPr id="38" name="Google Shape;38;p14"/>
          <p:cNvSpPr/>
          <p:nvPr/>
        </p:nvSpPr>
        <p:spPr>
          <a:xfrm>
            <a:off x="6894598" y="4541776"/>
            <a:ext cx="2268000" cy="393600"/>
          </a:xfrm>
          <a:prstGeom prst="rect">
            <a:avLst/>
          </a:prstGeom>
          <a:solidFill>
            <a:srgbClr val="3C3B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4"/>
          <p:cNvSpPr txBox="1"/>
          <p:nvPr/>
        </p:nvSpPr>
        <p:spPr>
          <a:xfrm>
            <a:off x="6902449" y="4604175"/>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omfortaa"/>
                <a:ea typeface="Comfortaa"/>
                <a:cs typeface="Comfortaa"/>
                <a:sym typeface="Comfortaa"/>
              </a:rPr>
              <a:t>Conclusions</a:t>
            </a:r>
            <a:endParaRPr sz="600" b="1" i="0" u="none" strike="noStrike" cap="none">
              <a:solidFill>
                <a:schemeClr val="lt1"/>
              </a:solidFill>
              <a:latin typeface="Comfortaa"/>
              <a:ea typeface="Comfortaa"/>
              <a:cs typeface="Comfortaa"/>
              <a:sym typeface="Comfortaa"/>
            </a:endParaRPr>
          </a:p>
        </p:txBody>
      </p:sp>
      <p:pic>
        <p:nvPicPr>
          <p:cNvPr id="40" name="Google Shape;40;p14">
            <a:hlinkClick r:id="rId6" action="ppaction://hlinksldjump"/>
          </p:cNvPr>
          <p:cNvPicPr preferRelativeResize="0"/>
          <p:nvPr/>
        </p:nvPicPr>
        <p:blipFill>
          <a:blip r:embed="rId8">
            <a:alphaModFix/>
          </a:blip>
          <a:stretch>
            <a:fillRect/>
          </a:stretch>
        </p:blipFill>
        <p:spPr>
          <a:xfrm>
            <a:off x="189201" y="3208725"/>
            <a:ext cx="1803800" cy="1260250"/>
          </a:xfrm>
          <a:prstGeom prst="rect">
            <a:avLst/>
          </a:prstGeom>
          <a:noFill/>
          <a:ln>
            <a:noFill/>
          </a:ln>
          <a:effectLst>
            <a:outerShdw blurRad="257175" dist="9525" dir="19560000" algn="bl" rotWithShape="0">
              <a:srgbClr val="80296F">
                <a:alpha val="13330"/>
              </a:srgbClr>
            </a:outerShdw>
          </a:effectLst>
        </p:spPr>
      </p:pic>
      <p:pic>
        <p:nvPicPr>
          <p:cNvPr id="41" name="Google Shape;41;p14"/>
          <p:cNvPicPr preferRelativeResize="0"/>
          <p:nvPr/>
        </p:nvPicPr>
        <p:blipFill>
          <a:blip r:embed="rId9">
            <a:alphaModFix/>
          </a:blip>
          <a:stretch>
            <a:fillRect/>
          </a:stretch>
        </p:blipFill>
        <p:spPr>
          <a:xfrm>
            <a:off x="7441275" y="3227957"/>
            <a:ext cx="1309350" cy="1221781"/>
          </a:xfrm>
          <a:prstGeom prst="rect">
            <a:avLst/>
          </a:prstGeom>
          <a:noFill/>
          <a:ln>
            <a:noFill/>
          </a:ln>
        </p:spPr>
      </p:pic>
      <p:pic>
        <p:nvPicPr>
          <p:cNvPr id="42" name="Google Shape;42;p14"/>
          <p:cNvPicPr preferRelativeResize="0"/>
          <p:nvPr/>
        </p:nvPicPr>
        <p:blipFill>
          <a:blip r:embed="rId10">
            <a:alphaModFix/>
          </a:blip>
          <a:stretch>
            <a:fillRect/>
          </a:stretch>
        </p:blipFill>
        <p:spPr>
          <a:xfrm>
            <a:off x="5035950" y="3115299"/>
            <a:ext cx="1418825" cy="1260250"/>
          </a:xfrm>
          <a:prstGeom prst="rect">
            <a:avLst/>
          </a:prstGeom>
          <a:noFill/>
          <a:ln>
            <a:noFill/>
          </a:ln>
          <a:effectLst>
            <a:outerShdw blurRad="257175" dist="9525" dir="19560000" algn="bl" rotWithShape="0">
              <a:srgbClr val="80296F">
                <a:alpha val="13330"/>
              </a:srgbClr>
            </a:outerShdw>
          </a:effectLst>
        </p:spPr>
      </p:pic>
      <p:pic>
        <p:nvPicPr>
          <p:cNvPr id="43" name="Google Shape;43;p14"/>
          <p:cNvPicPr preferRelativeResize="0"/>
          <p:nvPr/>
        </p:nvPicPr>
        <p:blipFill>
          <a:blip r:embed="rId11">
            <a:alphaModFix/>
          </a:blip>
          <a:stretch>
            <a:fillRect/>
          </a:stretch>
        </p:blipFill>
        <p:spPr>
          <a:xfrm>
            <a:off x="2790087" y="3288787"/>
            <a:ext cx="1259375" cy="1061675"/>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contenuto" type="obj">
  <p:cSld name="OBJECT">
    <p:spTree>
      <p:nvGrpSpPr>
        <p:cNvPr id="1" name="Shape 44"/>
        <p:cNvGrpSpPr/>
        <p:nvPr/>
      </p:nvGrpSpPr>
      <p:grpSpPr>
        <a:xfrm>
          <a:off x="0" y="0"/>
          <a:ext cx="0" cy="0"/>
          <a:chOff x="0" y="0"/>
          <a:chExt cx="0" cy="0"/>
        </a:xfrm>
      </p:grpSpPr>
      <p:pic>
        <p:nvPicPr>
          <p:cNvPr id="45" name="Google Shape;45;p15"/>
          <p:cNvPicPr preferRelativeResize="0"/>
          <p:nvPr/>
        </p:nvPicPr>
        <p:blipFill rotWithShape="1">
          <a:blip r:embed="rId2">
            <a:alphaModFix/>
          </a:blip>
          <a:srcRect b="86286"/>
          <a:stretch/>
        </p:blipFill>
        <p:spPr>
          <a:xfrm>
            <a:off x="-48325" y="4874000"/>
            <a:ext cx="9240202" cy="297400"/>
          </a:xfrm>
          <a:prstGeom prst="rect">
            <a:avLst/>
          </a:prstGeom>
          <a:noFill/>
          <a:ln>
            <a:noFill/>
          </a:ln>
        </p:spPr>
      </p:pic>
      <p:sp>
        <p:nvSpPr>
          <p:cNvPr id="46" name="Google Shape;46;p15"/>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5"/>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 name="Google Shape;48;p15"/>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49" name="Google Shape;49;p15"/>
          <p:cNvSpPr/>
          <p:nvPr/>
        </p:nvSpPr>
        <p:spPr>
          <a:xfrm>
            <a:off x="3554519" y="4930799"/>
            <a:ext cx="1036200" cy="215400"/>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50" name="Google Shape;50;p15"/>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51" name="Google Shape;51;p15"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52" name="Google Shape;52;p15"/>
          <p:cNvSpPr/>
          <p:nvPr/>
        </p:nvSpPr>
        <p:spPr>
          <a:xfrm>
            <a:off x="0" y="685800"/>
            <a:ext cx="1659600" cy="42030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4" name="Google Shape;54;p15">
            <a:hlinkClick r:id="rId6" action="ppaction://hlinksldjump"/>
          </p:cNvPr>
          <p:cNvPicPr preferRelativeResize="0"/>
          <p:nvPr/>
        </p:nvPicPr>
        <p:blipFill>
          <a:blip r:embed="rId7">
            <a:alphaModFix/>
          </a:blip>
          <a:stretch>
            <a:fillRect/>
          </a:stretch>
        </p:blipFill>
        <p:spPr>
          <a:xfrm>
            <a:off x="112043" y="2209625"/>
            <a:ext cx="1435532" cy="1002950"/>
          </a:xfrm>
          <a:prstGeom prst="rect">
            <a:avLst/>
          </a:prstGeom>
          <a:noFill/>
          <a:ln>
            <a:noFill/>
          </a:ln>
          <a:effectLst>
            <a:outerShdw blurRad="257175" dist="9525" dir="19560000" algn="bl" rotWithShape="0">
              <a:srgbClr val="80296F">
                <a:alpha val="1333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olo e contenuto">
  <p:cSld name="3_Titolo e contenuto">
    <p:spTree>
      <p:nvGrpSpPr>
        <p:cNvPr id="1" name="Shape 55"/>
        <p:cNvGrpSpPr/>
        <p:nvPr/>
      </p:nvGrpSpPr>
      <p:grpSpPr>
        <a:xfrm>
          <a:off x="0" y="0"/>
          <a:ext cx="0" cy="0"/>
          <a:chOff x="0" y="0"/>
          <a:chExt cx="0" cy="0"/>
        </a:xfrm>
      </p:grpSpPr>
      <p:pic>
        <p:nvPicPr>
          <p:cNvPr id="56" name="Google Shape;56;p16"/>
          <p:cNvPicPr preferRelativeResize="0"/>
          <p:nvPr/>
        </p:nvPicPr>
        <p:blipFill rotWithShape="1">
          <a:blip r:embed="rId2">
            <a:alphaModFix/>
          </a:blip>
          <a:srcRect b="86286"/>
          <a:stretch/>
        </p:blipFill>
        <p:spPr>
          <a:xfrm>
            <a:off x="-68450" y="4891500"/>
            <a:ext cx="9320701" cy="298300"/>
          </a:xfrm>
          <a:prstGeom prst="rect">
            <a:avLst/>
          </a:prstGeom>
          <a:noFill/>
          <a:ln>
            <a:noFill/>
          </a:ln>
        </p:spPr>
      </p:pic>
      <p:sp>
        <p:nvSpPr>
          <p:cNvPr id="57" name="Google Shape;57;p16"/>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16"/>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9" name="Google Shape;59;p16"/>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60" name="Google Shape;60;p16"/>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61" name="Google Shape;61;p16"/>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62" name="Google Shape;62;p16"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63" name="Google Shape;63;p16"/>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6"/>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6"/>
          <p:cNvPicPr preferRelativeResize="0"/>
          <p:nvPr/>
        </p:nvPicPr>
        <p:blipFill>
          <a:blip r:embed="rId6">
            <a:alphaModFix/>
          </a:blip>
          <a:stretch>
            <a:fillRect/>
          </a:stretch>
        </p:blipFill>
        <p:spPr>
          <a:xfrm>
            <a:off x="151401" y="2159800"/>
            <a:ext cx="1192100" cy="111241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olo e contenuto">
  <p:cSld name="4_Titolo e contenuto">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68" name="Google Shape;68;p17"/>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9" name="Google Shape;69;p1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17"/>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71" name="Google Shape;71;p17"/>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72" name="Google Shape;72;p17"/>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73" name="Google Shape;73;p17"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74" name="Google Shape;74;p17"/>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7"/>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17"/>
          <p:cNvPicPr preferRelativeResize="0"/>
          <p:nvPr/>
        </p:nvPicPr>
        <p:blipFill>
          <a:blip r:embed="rId6">
            <a:alphaModFix/>
          </a:blip>
          <a:stretch>
            <a:fillRect/>
          </a:stretch>
        </p:blipFill>
        <p:spPr>
          <a:xfrm>
            <a:off x="118826" y="2075750"/>
            <a:ext cx="1364166" cy="1211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olo e contenuto">
  <p:cSld name="2_Titolo e contenuto">
    <p:spTree>
      <p:nvGrpSpPr>
        <p:cNvPr id="1" name="Shape 77"/>
        <p:cNvGrpSpPr/>
        <p:nvPr/>
      </p:nvGrpSpPr>
      <p:grpSpPr>
        <a:xfrm>
          <a:off x="0" y="0"/>
          <a:ext cx="0" cy="0"/>
          <a:chOff x="0" y="0"/>
          <a:chExt cx="0" cy="0"/>
        </a:xfrm>
      </p:grpSpPr>
      <p:sp>
        <p:nvSpPr>
          <p:cNvPr id="78" name="Google Shape;78;p18"/>
          <p:cNvSpPr/>
          <p:nvPr/>
        </p:nvSpPr>
        <p:spPr>
          <a:xfrm>
            <a:off x="0" y="685800"/>
            <a:ext cx="1659600" cy="4202956"/>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2">
            <a:alphaModFix/>
          </a:blip>
          <a:srcRect b="86286"/>
          <a:stretch/>
        </p:blipFill>
        <p:spPr>
          <a:xfrm>
            <a:off x="-68450" y="4891500"/>
            <a:ext cx="9290527" cy="298300"/>
          </a:xfrm>
          <a:prstGeom prst="rect">
            <a:avLst/>
          </a:prstGeom>
          <a:noFill/>
          <a:ln>
            <a:noFill/>
          </a:ln>
        </p:spPr>
      </p:pic>
      <p:sp>
        <p:nvSpPr>
          <p:cNvPr id="80" name="Google Shape;80;p18"/>
          <p:cNvSpPr txBox="1">
            <a:spLocks noGrp="1"/>
          </p:cNvSpPr>
          <p:nvPr>
            <p:ph type="body" idx="1"/>
          </p:nvPr>
        </p:nvSpPr>
        <p:spPr>
          <a:xfrm>
            <a:off x="1838738" y="1369218"/>
            <a:ext cx="6676611" cy="326350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750"/>
              </a:spcBef>
              <a:spcAft>
                <a:spcPts val="0"/>
              </a:spcAft>
              <a:buClr>
                <a:srgbClr val="A31944"/>
              </a:buClr>
              <a:buSzPts val="2000"/>
              <a:buChar char="▪"/>
              <a:defRPr sz="2000">
                <a:latin typeface="Calibri"/>
                <a:ea typeface="Calibri"/>
                <a:cs typeface="Calibri"/>
                <a:sym typeface="Calibri"/>
              </a:defRPr>
            </a:lvl1pPr>
            <a:lvl2pPr marL="914400" lvl="1" indent="-336550" algn="l">
              <a:lnSpc>
                <a:spcPct val="100000"/>
              </a:lnSpc>
              <a:spcBef>
                <a:spcPts val="375"/>
              </a:spcBef>
              <a:spcAft>
                <a:spcPts val="0"/>
              </a:spcAft>
              <a:buClr>
                <a:srgbClr val="A31944"/>
              </a:buClr>
              <a:buSzPts val="1700"/>
              <a:buChar char="▪"/>
              <a:defRPr sz="1700">
                <a:latin typeface="Calibri"/>
                <a:ea typeface="Calibri"/>
                <a:cs typeface="Calibri"/>
                <a:sym typeface="Calibri"/>
              </a:defRPr>
            </a:lvl2pPr>
            <a:lvl3pPr marL="1371600" lvl="2" indent="-317500" algn="l">
              <a:lnSpc>
                <a:spcPct val="100000"/>
              </a:lnSpc>
              <a:spcBef>
                <a:spcPts val="375"/>
              </a:spcBef>
              <a:spcAft>
                <a:spcPts val="0"/>
              </a:spcAft>
              <a:buClr>
                <a:srgbClr val="A31944"/>
              </a:buClr>
              <a:buSzPts val="1400"/>
              <a:buChar char="▪"/>
              <a:defRPr sz="1400">
                <a:latin typeface="Calibri"/>
                <a:ea typeface="Calibri"/>
                <a:cs typeface="Calibri"/>
                <a:sym typeface="Calibri"/>
              </a:defRPr>
            </a:lvl3pPr>
            <a:lvl4pPr marL="1828800" lvl="3" indent="-298450" algn="l">
              <a:lnSpc>
                <a:spcPct val="90000"/>
              </a:lnSpc>
              <a:spcBef>
                <a:spcPts val="375"/>
              </a:spcBef>
              <a:spcAft>
                <a:spcPts val="0"/>
              </a:spcAft>
              <a:buClr>
                <a:srgbClr val="A31944"/>
              </a:buClr>
              <a:buSzPts val="1100"/>
              <a:buChar char="•"/>
              <a:defRPr sz="1100">
                <a:latin typeface="Calibri"/>
                <a:ea typeface="Calibri"/>
                <a:cs typeface="Calibri"/>
                <a:sym typeface="Calibri"/>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8"/>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18"/>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83" name="Google Shape;83;p18"/>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84" name="Google Shape;84;p18"/>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85" name="Google Shape;85;p18"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86" name="Google Shape;86;p18"/>
          <p:cNvSpPr/>
          <p:nvPr/>
        </p:nvSpPr>
        <p:spPr>
          <a:xfrm>
            <a:off x="-7050" y="2075750"/>
            <a:ext cx="1673700" cy="1263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 name="Google Shape;87;p18"/>
          <p:cNvPicPr preferRelativeResize="0"/>
          <p:nvPr/>
        </p:nvPicPr>
        <p:blipFill>
          <a:blip r:embed="rId6">
            <a:alphaModFix/>
          </a:blip>
          <a:stretch>
            <a:fillRect/>
          </a:stretch>
        </p:blipFill>
        <p:spPr>
          <a:xfrm>
            <a:off x="192161" y="2178474"/>
            <a:ext cx="1275275" cy="1075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89"/>
        <p:cNvGrpSpPr/>
        <p:nvPr/>
      </p:nvGrpSpPr>
      <p:grpSpPr>
        <a:xfrm>
          <a:off x="0" y="0"/>
          <a:ext cx="0" cy="0"/>
          <a:chOff x="0" y="0"/>
          <a:chExt cx="0" cy="0"/>
        </a:xfrm>
      </p:grpSpPr>
      <p:pic>
        <p:nvPicPr>
          <p:cNvPr id="90" name="Google Shape;90;p20"/>
          <p:cNvPicPr preferRelativeResize="0"/>
          <p:nvPr/>
        </p:nvPicPr>
        <p:blipFill rotWithShape="1">
          <a:blip r:embed="rId2">
            <a:alphaModFix/>
          </a:blip>
          <a:srcRect b="86286"/>
          <a:stretch/>
        </p:blipFill>
        <p:spPr>
          <a:xfrm>
            <a:off x="-85481" y="4891499"/>
            <a:ext cx="9314963" cy="252001"/>
          </a:xfrm>
          <a:prstGeom prst="rect">
            <a:avLst/>
          </a:prstGeom>
          <a:noFill/>
          <a:ln>
            <a:noFill/>
          </a:ln>
        </p:spPr>
      </p:pic>
      <p:pic>
        <p:nvPicPr>
          <p:cNvPr id="91" name="Google Shape;91;p20"/>
          <p:cNvPicPr preferRelativeResize="0"/>
          <p:nvPr/>
        </p:nvPicPr>
        <p:blipFill rotWithShape="1">
          <a:blip r:embed="rId3">
            <a:alphaModFix/>
          </a:blip>
          <a:srcRect/>
          <a:stretch/>
        </p:blipFill>
        <p:spPr>
          <a:xfrm>
            <a:off x="4525183" y="4956790"/>
            <a:ext cx="831424" cy="144000"/>
          </a:xfrm>
          <a:prstGeom prst="rect">
            <a:avLst/>
          </a:prstGeom>
          <a:noFill/>
          <a:ln>
            <a:noFill/>
          </a:ln>
        </p:spPr>
      </p:pic>
      <p:sp>
        <p:nvSpPr>
          <p:cNvPr id="92" name="Google Shape;92;p20"/>
          <p:cNvSpPr/>
          <p:nvPr/>
        </p:nvSpPr>
        <p:spPr>
          <a:xfrm>
            <a:off x="3554519" y="4930799"/>
            <a:ext cx="1036335" cy="215444"/>
          </a:xfrm>
          <a:prstGeom prst="rect">
            <a:avLst/>
          </a:prstGeom>
          <a:noFill/>
          <a:ln>
            <a:noFill/>
          </a:ln>
        </p:spPr>
        <p:txBody>
          <a:bodyPr spcFirstLastPara="1" wrap="square" lIns="91425" tIns="45700" rIns="91425" bIns="45700" anchor="t" anchorCtr="0">
            <a:spAutoFit/>
          </a:bodyPr>
          <a:lstStyle/>
          <a:p>
            <a:pPr marL="7938" marR="0" lvl="0" indent="0" algn="r" rtl="0">
              <a:spcBef>
                <a:spcPts val="0"/>
              </a:spcBef>
              <a:spcAft>
                <a:spcPts val="0"/>
              </a:spcAft>
              <a:buNone/>
            </a:pPr>
            <a:r>
              <a:rPr lang="en-US" sz="800">
                <a:solidFill>
                  <a:schemeClr val="lt1"/>
                </a:solidFill>
                <a:latin typeface="Calibri"/>
                <a:ea typeface="Calibri"/>
                <a:cs typeface="Calibri"/>
                <a:sym typeface="Calibri"/>
              </a:rPr>
              <a:t>Powered by</a:t>
            </a:r>
            <a:endParaRPr/>
          </a:p>
        </p:txBody>
      </p:sp>
      <p:pic>
        <p:nvPicPr>
          <p:cNvPr id="93" name="Google Shape;93;p20"/>
          <p:cNvPicPr preferRelativeResize="0"/>
          <p:nvPr/>
        </p:nvPicPr>
        <p:blipFill rotWithShape="1">
          <a:blip r:embed="rId4">
            <a:alphaModFix/>
          </a:blip>
          <a:srcRect/>
          <a:stretch/>
        </p:blipFill>
        <p:spPr>
          <a:xfrm>
            <a:off x="4123328" y="75599"/>
            <a:ext cx="897344" cy="176401"/>
          </a:xfrm>
          <a:prstGeom prst="rect">
            <a:avLst/>
          </a:prstGeom>
          <a:noFill/>
          <a:ln>
            <a:noFill/>
          </a:ln>
        </p:spPr>
      </p:pic>
      <p:pic>
        <p:nvPicPr>
          <p:cNvPr id="94" name="Google Shape;94;p20" descr="Immagine che contiene fiore, pianta, grafica vettoriale&#10;&#10;Descrizione generata automaticamente"/>
          <p:cNvPicPr preferRelativeResize="0"/>
          <p:nvPr/>
        </p:nvPicPr>
        <p:blipFill rotWithShape="1">
          <a:blip r:embed="rId5">
            <a:alphaModFix/>
          </a:blip>
          <a:srcRect l="13220"/>
          <a:stretch/>
        </p:blipFill>
        <p:spPr>
          <a:xfrm rot="10627745">
            <a:off x="12372" y="15383"/>
            <a:ext cx="627021" cy="509725"/>
          </a:xfrm>
          <a:prstGeom prst="rect">
            <a:avLst/>
          </a:prstGeom>
          <a:noFill/>
          <a:ln>
            <a:noFill/>
          </a:ln>
        </p:spPr>
      </p:pic>
      <p:sp>
        <p:nvSpPr>
          <p:cNvPr id="95" name="Google Shape;95;p20">
            <a:hlinkClick r:id="rId6" action="ppaction://hlinksldjump"/>
          </p:cNvPr>
          <p:cNvSpPr/>
          <p:nvPr/>
        </p:nvSpPr>
        <p:spPr>
          <a:xfrm>
            <a:off x="-2796" y="3333055"/>
            <a:ext cx="2252100" cy="12027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0">
            <a:hlinkClick r:id="rId7" action="ppaction://hlinksldjump"/>
          </p:cNvPr>
          <p:cNvSpPr/>
          <p:nvPr/>
        </p:nvSpPr>
        <p:spPr>
          <a:xfrm>
            <a:off x="2293684" y="3333067"/>
            <a:ext cx="2252100" cy="14694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0"/>
          <p:cNvSpPr/>
          <p:nvPr/>
        </p:nvSpPr>
        <p:spPr>
          <a:xfrm>
            <a:off x="4590222"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0"/>
          <p:cNvSpPr/>
          <p:nvPr/>
        </p:nvSpPr>
        <p:spPr>
          <a:xfrm>
            <a:off x="6902504" y="3333067"/>
            <a:ext cx="2252100" cy="1315200"/>
          </a:xfrm>
          <a:prstGeom prst="rect">
            <a:avLst/>
          </a:prstGeom>
          <a:solidFill>
            <a:schemeClr val="lt1"/>
          </a:solidFill>
          <a:ln>
            <a:noFill/>
          </a:ln>
          <a:effectLst>
            <a:outerShdw blurRad="257175" dist="9525" dir="19560000" algn="bl" rotWithShape="0">
              <a:srgbClr val="80296F">
                <a:alpha val="1333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 name="Google Shape;99;p20">
            <a:hlinkClick r:id="rId6" action="ppaction://hlinksldjump"/>
          </p:cNvPr>
          <p:cNvPicPr preferRelativeResize="0"/>
          <p:nvPr/>
        </p:nvPicPr>
        <p:blipFill rotWithShape="1">
          <a:blip r:embed="rId8">
            <a:alphaModFix/>
          </a:blip>
          <a:srcRect/>
          <a:stretch/>
        </p:blipFill>
        <p:spPr>
          <a:xfrm>
            <a:off x="664898" y="3516853"/>
            <a:ext cx="879805" cy="871219"/>
          </a:xfrm>
          <a:prstGeom prst="rect">
            <a:avLst/>
          </a:prstGeom>
          <a:noFill/>
          <a:ln>
            <a:noFill/>
          </a:ln>
        </p:spPr>
      </p:pic>
      <p:pic>
        <p:nvPicPr>
          <p:cNvPr id="100" name="Google Shape;100;p20">
            <a:hlinkClick r:id="rId7" action="ppaction://hlinksldjump"/>
          </p:cNvPr>
          <p:cNvPicPr preferRelativeResize="0"/>
          <p:nvPr/>
        </p:nvPicPr>
        <p:blipFill rotWithShape="1">
          <a:blip r:embed="rId9">
            <a:alphaModFix/>
          </a:blip>
          <a:srcRect/>
          <a:stretch/>
        </p:blipFill>
        <p:spPr>
          <a:xfrm>
            <a:off x="2904675" y="3387629"/>
            <a:ext cx="1013239" cy="1003379"/>
          </a:xfrm>
          <a:prstGeom prst="rect">
            <a:avLst/>
          </a:prstGeom>
          <a:noFill/>
          <a:ln>
            <a:noFill/>
          </a:ln>
        </p:spPr>
      </p:pic>
      <p:pic>
        <p:nvPicPr>
          <p:cNvPr id="101" name="Google Shape;101;p20"/>
          <p:cNvPicPr preferRelativeResize="0"/>
          <p:nvPr/>
        </p:nvPicPr>
        <p:blipFill rotWithShape="1">
          <a:blip r:embed="rId10">
            <a:alphaModFix/>
          </a:blip>
          <a:srcRect/>
          <a:stretch/>
        </p:blipFill>
        <p:spPr>
          <a:xfrm>
            <a:off x="5418217" y="3515366"/>
            <a:ext cx="808613" cy="800767"/>
          </a:xfrm>
          <a:prstGeom prst="rect">
            <a:avLst/>
          </a:prstGeom>
          <a:noFill/>
          <a:ln>
            <a:noFill/>
          </a:ln>
        </p:spPr>
      </p:pic>
      <p:pic>
        <p:nvPicPr>
          <p:cNvPr id="102" name="Google Shape;102;p20"/>
          <p:cNvPicPr preferRelativeResize="0"/>
          <p:nvPr/>
        </p:nvPicPr>
        <p:blipFill rotWithShape="1">
          <a:blip r:embed="rId11">
            <a:alphaModFix/>
          </a:blip>
          <a:srcRect t="-4833"/>
          <a:stretch/>
        </p:blipFill>
        <p:spPr>
          <a:xfrm>
            <a:off x="7588596" y="3498800"/>
            <a:ext cx="879805" cy="871222"/>
          </a:xfrm>
          <a:prstGeom prst="rect">
            <a:avLst/>
          </a:prstGeom>
          <a:noFill/>
          <a:ln>
            <a:noFill/>
          </a:ln>
        </p:spPr>
      </p:pic>
      <p:sp>
        <p:nvSpPr>
          <p:cNvPr id="103" name="Google Shape;103;p20">
            <a:hlinkClick r:id="rId6" action="ppaction://hlinksldjump"/>
          </p:cNvPr>
          <p:cNvSpPr/>
          <p:nvPr/>
        </p:nvSpPr>
        <p:spPr>
          <a:xfrm>
            <a:off x="-18600"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0"/>
          <p:cNvSpPr txBox="1"/>
          <p:nvPr/>
        </p:nvSpPr>
        <p:spPr>
          <a:xfrm>
            <a:off x="286395" y="4672732"/>
            <a:ext cx="1636800" cy="204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200" b="1" i="0" u="none" strike="noStrike" cap="none">
                <a:solidFill>
                  <a:srgbClr val="976A98"/>
                </a:solidFill>
                <a:latin typeface="Comfortaa"/>
                <a:ea typeface="Comfortaa"/>
                <a:cs typeface="Comfortaa"/>
                <a:sym typeface="Comfortaa"/>
              </a:rPr>
              <a:t>Messaggi chiave</a:t>
            </a:r>
            <a:endParaRPr sz="1200" b="1" i="0" u="none" strike="noStrike" cap="none">
              <a:solidFill>
                <a:srgbClr val="976A98"/>
              </a:solidFill>
              <a:latin typeface="Comfortaa"/>
              <a:ea typeface="Comfortaa"/>
              <a:cs typeface="Comfortaa"/>
              <a:sym typeface="Comfortaa"/>
            </a:endParaRPr>
          </a:p>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976A98"/>
              </a:solidFill>
              <a:latin typeface="Arial"/>
              <a:ea typeface="Arial"/>
              <a:cs typeface="Arial"/>
              <a:sym typeface="Arial"/>
            </a:endParaRPr>
          </a:p>
        </p:txBody>
      </p:sp>
      <p:sp>
        <p:nvSpPr>
          <p:cNvPr id="105" name="Google Shape;105;p20"/>
          <p:cNvSpPr/>
          <p:nvPr/>
        </p:nvSpPr>
        <p:spPr>
          <a:xfrm>
            <a:off x="2285833"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txBox="1"/>
          <p:nvPr/>
        </p:nvSpPr>
        <p:spPr>
          <a:xfrm>
            <a:off x="2293684"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Background &amp; methods</a:t>
            </a:r>
            <a:endParaRPr sz="600" b="1" i="0" u="none" strike="noStrike" cap="none">
              <a:solidFill>
                <a:srgbClr val="976A98"/>
              </a:solidFill>
              <a:latin typeface="Comfortaa"/>
              <a:ea typeface="Comfortaa"/>
              <a:cs typeface="Comfortaa"/>
              <a:sym typeface="Comfortaa"/>
            </a:endParaRPr>
          </a:p>
        </p:txBody>
      </p:sp>
      <p:sp>
        <p:nvSpPr>
          <p:cNvPr id="107" name="Google Shape;107;p20"/>
          <p:cNvSpPr/>
          <p:nvPr/>
        </p:nvSpPr>
        <p:spPr>
          <a:xfrm>
            <a:off x="4590215"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txBox="1"/>
          <p:nvPr/>
        </p:nvSpPr>
        <p:spPr>
          <a:xfrm>
            <a:off x="4598067"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Results</a:t>
            </a:r>
            <a:endParaRPr sz="600" b="1" i="0" u="none" strike="noStrike" cap="none">
              <a:solidFill>
                <a:srgbClr val="976A98"/>
              </a:solidFill>
              <a:latin typeface="Comfortaa"/>
              <a:ea typeface="Comfortaa"/>
              <a:cs typeface="Comfortaa"/>
              <a:sym typeface="Comfortaa"/>
            </a:endParaRPr>
          </a:p>
        </p:txBody>
      </p:sp>
      <p:sp>
        <p:nvSpPr>
          <p:cNvPr id="109" name="Google Shape;109;p20"/>
          <p:cNvSpPr/>
          <p:nvPr/>
        </p:nvSpPr>
        <p:spPr>
          <a:xfrm>
            <a:off x="6894598" y="4501458"/>
            <a:ext cx="2268000" cy="393600"/>
          </a:xfrm>
          <a:prstGeom prst="rect">
            <a:avLst/>
          </a:prstGeom>
          <a:solidFill>
            <a:srgbClr val="EEDD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txBox="1"/>
          <p:nvPr/>
        </p:nvSpPr>
        <p:spPr>
          <a:xfrm>
            <a:off x="6902449" y="4563857"/>
            <a:ext cx="2252100" cy="268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976A98"/>
                </a:solidFill>
                <a:latin typeface="Comfortaa"/>
                <a:ea typeface="Comfortaa"/>
                <a:cs typeface="Comfortaa"/>
                <a:sym typeface="Comfortaa"/>
              </a:rPr>
              <a:t>Conclusions</a:t>
            </a:r>
            <a:endParaRPr sz="600" b="1" i="0" u="none" strike="noStrike" cap="none">
              <a:solidFill>
                <a:srgbClr val="976A98"/>
              </a:solidFill>
              <a:latin typeface="Comfortaa"/>
              <a:ea typeface="Comfortaa"/>
              <a:cs typeface="Comfortaa"/>
              <a:sym typeface="Comforta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750"/>
              </a:spcBef>
              <a:spcAft>
                <a:spcPts val="0"/>
              </a:spcAft>
              <a:buClr>
                <a:srgbClr val="0376AF"/>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6550" algn="l" rtl="0">
              <a:lnSpc>
                <a:spcPct val="100000"/>
              </a:lnSpc>
              <a:spcBef>
                <a:spcPts val="375"/>
              </a:spcBef>
              <a:spcAft>
                <a:spcPts val="0"/>
              </a:spcAft>
              <a:buClr>
                <a:srgbClr val="0376AF"/>
              </a:buClr>
              <a:buSzPts val="1700"/>
              <a:buFont typeface="Noto Sans Symbols"/>
              <a:buChar char="▪"/>
              <a:defRPr sz="1700" b="0" i="0" u="none" strike="noStrike" cap="none">
                <a:solidFill>
                  <a:schemeClr val="dk1"/>
                </a:solidFill>
                <a:latin typeface="Arial"/>
                <a:ea typeface="Arial"/>
                <a:cs typeface="Arial"/>
                <a:sym typeface="Arial"/>
              </a:defRPr>
            </a:lvl2pPr>
            <a:lvl3pPr marL="1371600" marR="0" lvl="2" indent="-317500" algn="l" rtl="0">
              <a:lnSpc>
                <a:spcPct val="100000"/>
              </a:lnSpc>
              <a:spcBef>
                <a:spcPts val="375"/>
              </a:spcBef>
              <a:spcAft>
                <a:spcPts val="0"/>
              </a:spcAft>
              <a:buClr>
                <a:srgbClr val="0376A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 name="Google Shape;11;p12"/>
          <p:cNvSpPr txBox="1">
            <a:spLocks noGrp="1"/>
          </p:cNvSpPr>
          <p:nvPr>
            <p:ph type="title"/>
          </p:nvPr>
        </p:nvSpPr>
        <p:spPr>
          <a:xfrm>
            <a:off x="628650" y="510776"/>
            <a:ext cx="7886700" cy="7572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subTitle" idx="1"/>
          </p:nvPr>
        </p:nvSpPr>
        <p:spPr>
          <a:xfrm>
            <a:off x="487028" y="1126067"/>
            <a:ext cx="8160000" cy="11190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US" sz="2200" b="1" dirty="0"/>
              <a:t>Molecular expression assays improve the prediction of local and invasive local recurrence after breast-conserving surgery for</a:t>
            </a:r>
            <a:br>
              <a:rPr lang="en-US" sz="2200" b="1" dirty="0"/>
            </a:br>
            <a:r>
              <a:rPr lang="en-US" sz="2200" b="1" dirty="0"/>
              <a:t>ductal carcinoma in situ</a:t>
            </a:r>
            <a:endParaRPr sz="2200" b="1" dirty="0"/>
          </a:p>
        </p:txBody>
      </p:sp>
      <p:sp>
        <p:nvSpPr>
          <p:cNvPr id="120" name="Google Shape;120;p2"/>
          <p:cNvSpPr/>
          <p:nvPr/>
        </p:nvSpPr>
        <p:spPr>
          <a:xfrm>
            <a:off x="487004" y="2245091"/>
            <a:ext cx="8160000"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Calibri"/>
                <a:ea typeface="Calibri"/>
                <a:cs typeface="Calibri"/>
                <a:sym typeface="Calibri"/>
              </a:rPr>
              <a:t>Hahn E, </a:t>
            </a:r>
            <a:r>
              <a:rPr lang="en-US" sz="1400" b="0" i="0" u="none" strike="noStrike" cap="none" dirty="0" err="1">
                <a:solidFill>
                  <a:schemeClr val="dk1"/>
                </a:solidFill>
                <a:latin typeface="Calibri"/>
                <a:ea typeface="Calibri"/>
                <a:cs typeface="Calibri"/>
                <a:sym typeface="Calibri"/>
              </a:rPr>
              <a:t>Sutradhar</a:t>
            </a:r>
            <a:r>
              <a:rPr lang="en-US" sz="1400" b="0" i="0" u="none" strike="noStrike" cap="none" dirty="0">
                <a:solidFill>
                  <a:schemeClr val="dk1"/>
                </a:solidFill>
                <a:latin typeface="Calibri"/>
                <a:ea typeface="Calibri"/>
                <a:cs typeface="Calibri"/>
                <a:sym typeface="Calibri"/>
              </a:rPr>
              <a:t> R, </a:t>
            </a:r>
            <a:r>
              <a:rPr lang="en-US" sz="1400" b="0" i="0" u="none" strike="noStrike" cap="none" dirty="0" err="1">
                <a:solidFill>
                  <a:schemeClr val="dk1"/>
                </a:solidFill>
                <a:latin typeface="Calibri"/>
                <a:ea typeface="Calibri"/>
                <a:cs typeface="Calibri"/>
                <a:sym typeface="Calibri"/>
              </a:rPr>
              <a:t>Paszat</a:t>
            </a:r>
            <a:r>
              <a:rPr lang="en-US" sz="1400" b="0" i="0" u="none" strike="noStrike" cap="none" dirty="0">
                <a:solidFill>
                  <a:schemeClr val="dk1"/>
                </a:solidFill>
                <a:latin typeface="Calibri"/>
                <a:ea typeface="Calibri"/>
                <a:cs typeface="Calibri"/>
                <a:sym typeface="Calibri"/>
              </a:rPr>
              <a:t> L, et al.</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J Clin Oncol 2024 Jun 28:JCO2302276. </a:t>
            </a:r>
            <a:r>
              <a:rPr lang="en-US" sz="1200" b="0" i="0" u="none" strike="noStrike" cap="none" dirty="0" err="1">
                <a:solidFill>
                  <a:schemeClr val="dk1"/>
                </a:solidFill>
                <a:latin typeface="Calibri"/>
                <a:ea typeface="Calibri"/>
                <a:cs typeface="Calibri"/>
                <a:sym typeface="Calibri"/>
              </a:rPr>
              <a:t>Epub</a:t>
            </a:r>
            <a:r>
              <a:rPr lang="en-US" sz="1200" b="0" i="0" u="none" strike="noStrike" cap="none" dirty="0">
                <a:solidFill>
                  <a:schemeClr val="dk1"/>
                </a:solidFill>
                <a:latin typeface="Calibri"/>
                <a:ea typeface="Calibri"/>
                <a:cs typeface="Calibri"/>
                <a:sym typeface="Calibri"/>
              </a:rPr>
              <a:t> ahead of print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670430"/>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600"/>
              </a:spcAft>
              <a:buSzPct val="100000"/>
            </a:pPr>
            <a:r>
              <a:rPr lang="it-IT" sz="1500" dirty="0"/>
              <a:t>L’approccio terapeutico di routine al carcinoma duttale in situ (DCIS) prevede un intervento di chirurgia conservativa (BCS) seguito da radioterapia (RT) dell’intera mammella. L’impossibilità di stimare in modo accurato il rischio di successiva recidiva locale (LR) e LR invasiva in base a fattori puramente clinico-patologici (CPF) contribuisce al sovratrattamento di questa entità nosologica. Gli autori del presente studio hanno pertanto esaminato la performance del punteggio DCIS a 12 geni (DS) e del punteggio di recidiva a 21 geni (RS) in termini di predizione della recidiva.</a:t>
            </a:r>
          </a:p>
          <a:p>
            <a:pPr marL="285750" indent="-285750">
              <a:spcBef>
                <a:spcPts val="0"/>
              </a:spcBef>
              <a:spcAft>
                <a:spcPts val="600"/>
              </a:spcAft>
              <a:buSzPct val="100000"/>
            </a:pPr>
            <a:r>
              <a:rPr lang="it-IT" sz="1500" dirty="0"/>
              <a:t>È stata utilizzata una coorte basata sulla popolazione composta da 1226 donne con anamnesi di DCIS trattato mediante BCS ± RT nel periodo 1994-2003. I modelli predittivi che includevano il punteggio DS o il punteggio RS si sono dimostrati più robusti e accurati nel predire il rischio a 10 anni sia di LR che di LR invasiva rispetto al modello basato esclusivamente su fattori CPF, soprattutto nel sottogruppo a rischio più basso (≤10% a 10 anni). Tuttavia, il modello RS non è stato migliore del modello DS nel predire la LR invasiva.</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 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body" idx="1"/>
          </p:nvPr>
        </p:nvSpPr>
        <p:spPr>
          <a:xfrm>
            <a:off x="1838738" y="1155570"/>
            <a:ext cx="6886518" cy="3560363"/>
          </a:xfrm>
          <a:prstGeom prst="rect">
            <a:avLst/>
          </a:prstGeom>
          <a:noFill/>
          <a:ln>
            <a:noFill/>
          </a:ln>
        </p:spPr>
        <p:txBody>
          <a:bodyPr spcFirstLastPara="1" wrap="square" lIns="91425" tIns="45700" rIns="91425" bIns="45700" anchor="t" anchorCtr="0">
            <a:noAutofit/>
          </a:bodyPr>
          <a:lstStyle/>
          <a:p>
            <a:pPr marL="285750" indent="-285750">
              <a:spcBef>
                <a:spcPts val="0"/>
              </a:spcBef>
              <a:spcAft>
                <a:spcPts val="600"/>
              </a:spcAft>
              <a:buSzPct val="100000"/>
            </a:pPr>
            <a:r>
              <a:rPr lang="it-IT" sz="1800" dirty="0"/>
              <a:t>Il trattamento del DCIS è finalizzato a ridurre il rischio di sviluppare una forma invasiva di carcinoma mammario. L’uso di algoritmi molecolari capaci di predire con precisione tale rischio può facilitare la deintensificazione del trattamento e la costruzione di percorsi terapeutici personalizzati, risparmiando alle pazienti a più basso rischio le tossicità acute e a lungo termine della radioterapia.</a:t>
            </a:r>
          </a:p>
        </p:txBody>
      </p:sp>
      <p:sp>
        <p:nvSpPr>
          <p:cNvPr id="126" name="Google Shape;126;p3"/>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dirty="0"/>
              <a:t>MESSAGGI CHIAVE | 2</a:t>
            </a:r>
            <a:endParaRPr dirty="0"/>
          </a:p>
        </p:txBody>
      </p:sp>
    </p:spTree>
    <p:extLst>
      <p:ext uri="{BB962C8B-B14F-4D97-AF65-F5344CB8AC3E}">
        <p14:creationId xmlns:p14="http://schemas.microsoft.com/office/powerpoint/2010/main" val="405002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body" idx="1"/>
          </p:nvPr>
        </p:nvSpPr>
        <p:spPr>
          <a:xfrm>
            <a:off x="1838738" y="1369218"/>
            <a:ext cx="6676611" cy="3263505"/>
          </a:xfrm>
        </p:spPr>
        <p:txBody>
          <a:bodyPr spcFirstLastPara="1" wrap="square" lIns="91425" tIns="45700" rIns="91425" bIns="45700" anchor="t" anchorCtr="0">
            <a:normAutofit lnSpcReduction="10000"/>
          </a:bodyPr>
          <a:lstStyle/>
          <a:p>
            <a:pPr lvl="0"/>
            <a:r>
              <a:rPr lang="en-US" dirty="0"/>
              <a:t>Ductal carcinoma in situ (DCIS) is routinely treated with adjuvant radiotherapy (RT) after breast-conserving surgery (BCS).</a:t>
            </a:r>
          </a:p>
          <a:p>
            <a:pPr lvl="0"/>
            <a:r>
              <a:rPr lang="en-US" dirty="0"/>
              <a:t>The inability to accurately estimate an individual’s risk of local recurrence (LR) and invasive LR using clinicopathologic factors (CPF) contributes to the overtreatment of DCIS.</a:t>
            </a:r>
          </a:p>
          <a:p>
            <a:pPr lvl="0"/>
            <a:r>
              <a:rPr lang="en-US" dirty="0"/>
              <a:t>We examined the impact of the 12-gene DCIS Score (DS) and the 21-gene Recurrence Score (RS) on the accuracy of predicting LR and invasive LR.</a:t>
            </a:r>
          </a:p>
        </p:txBody>
      </p:sp>
      <p:sp>
        <p:nvSpPr>
          <p:cNvPr id="133" name="Google Shape;133;p4"/>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lvl="0"/>
            <a:r>
              <a:rPr lang="en-US" dirty="0"/>
              <a:t>PURPOSE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body" idx="1"/>
          </p:nvPr>
        </p:nvSpPr>
        <p:spPr>
          <a:xfrm>
            <a:off x="1838738" y="1369218"/>
            <a:ext cx="6676611" cy="3405982"/>
          </a:xfrm>
        </p:spPr>
        <p:txBody>
          <a:bodyPr spcFirstLastPara="1" wrap="square" lIns="91425" tIns="45700" rIns="91425" bIns="45700" anchor="t" anchorCtr="0">
            <a:normAutofit fontScale="92500" lnSpcReduction="20000"/>
          </a:bodyPr>
          <a:lstStyle/>
          <a:p>
            <a:pPr marL="342900" indent="-342900">
              <a:lnSpc>
                <a:spcPct val="110000"/>
              </a:lnSpc>
              <a:spcBef>
                <a:spcPts val="0"/>
              </a:spcBef>
              <a:spcAft>
                <a:spcPts val="600"/>
              </a:spcAft>
              <a:buSzPct val="100000"/>
            </a:pPr>
            <a:r>
              <a:rPr lang="en-US" dirty="0"/>
              <a:t>A population-based cohort diagnosed with pure DCIS treated with BCS ± RT from 1994 to 2003 was used.</a:t>
            </a:r>
          </a:p>
          <a:p>
            <a:pPr marL="342900" indent="-342900">
              <a:lnSpc>
                <a:spcPct val="110000"/>
              </a:lnSpc>
              <a:spcBef>
                <a:spcPts val="0"/>
              </a:spcBef>
              <a:spcAft>
                <a:spcPts val="600"/>
              </a:spcAft>
              <a:buSzPct val="100000"/>
            </a:pPr>
            <a:r>
              <a:rPr lang="en-US" dirty="0"/>
              <a:t>All patients had expert pathology review and assessment of the DS and RS.</a:t>
            </a:r>
          </a:p>
          <a:p>
            <a:pPr marL="342900" indent="-342900">
              <a:lnSpc>
                <a:spcPct val="110000"/>
              </a:lnSpc>
              <a:spcBef>
                <a:spcPts val="0"/>
              </a:spcBef>
              <a:spcAft>
                <a:spcPts val="600"/>
              </a:spcAft>
              <a:buSzPct val="100000"/>
            </a:pPr>
            <a:r>
              <a:rPr lang="en-US" dirty="0"/>
              <a:t>Predictive models (CPF alone, DS + CPF, and RS + CPF) were developed using multivariable Cox regression analyses to predict 10-year LR and invasive LR risks.</a:t>
            </a:r>
          </a:p>
          <a:p>
            <a:pPr marL="342900" indent="-342900">
              <a:lnSpc>
                <a:spcPct val="110000"/>
              </a:lnSpc>
              <a:spcBef>
                <a:spcPts val="0"/>
              </a:spcBef>
              <a:spcAft>
                <a:spcPts val="600"/>
              </a:spcAft>
              <a:buSzPct val="100000"/>
            </a:pPr>
            <a:r>
              <a:rPr lang="en-US" dirty="0"/>
              <a:t>Models were evaluated on the basis of c-statistic, -2log likelihood estimate (-2LLE), and Akaike information criterion. Calibration was performed using bootstrap resamples, with replacement.</a:t>
            </a:r>
          </a:p>
        </p:txBody>
      </p:sp>
      <p:sp>
        <p:nvSpPr>
          <p:cNvPr id="145" name="Google Shape;145;p6"/>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METHODS</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body" idx="1"/>
          </p:nvPr>
        </p:nvSpPr>
        <p:spPr>
          <a:xfrm>
            <a:off x="1838738" y="1369218"/>
            <a:ext cx="6864995" cy="3263505"/>
          </a:xfrm>
          <a:prstGeom prst="rect">
            <a:avLst/>
          </a:prstGeom>
          <a:noFill/>
          <a:ln>
            <a:noFill/>
          </a:ln>
        </p:spPr>
        <p:txBody>
          <a:bodyPr spcFirstLastPara="1" wrap="square" lIns="91425" tIns="45700" rIns="91425" bIns="45700" anchor="t" anchorCtr="0">
            <a:normAutofit fontScale="92500"/>
          </a:bodyPr>
          <a:lstStyle/>
          <a:p>
            <a:pPr marL="285750" indent="-285750">
              <a:lnSpc>
                <a:spcPct val="110000"/>
              </a:lnSpc>
              <a:spcBef>
                <a:spcPts val="0"/>
              </a:spcBef>
              <a:spcAft>
                <a:spcPts val="600"/>
              </a:spcAft>
              <a:buSzPct val="100000"/>
            </a:pPr>
            <a:r>
              <a:rPr lang="en-US" sz="1800" dirty="0">
                <a:latin typeface="Calibri"/>
                <a:ea typeface="Calibri"/>
                <a:cs typeface="Calibri"/>
                <a:sym typeface="Calibri"/>
              </a:rPr>
              <a:t>The cohort includes 1,226 women treated with BCS; 712 received RT.</a:t>
            </a:r>
          </a:p>
          <a:p>
            <a:pPr marL="285750" indent="-285750">
              <a:lnSpc>
                <a:spcPct val="110000"/>
              </a:lnSpc>
              <a:spcBef>
                <a:spcPts val="0"/>
              </a:spcBef>
              <a:spcAft>
                <a:spcPts val="600"/>
              </a:spcAft>
              <a:buSzPct val="100000"/>
            </a:pPr>
            <a:r>
              <a:rPr lang="en-US" sz="1800" dirty="0">
                <a:latin typeface="Calibri"/>
                <a:ea typeface="Calibri"/>
                <a:cs typeface="Calibri"/>
                <a:sym typeface="Calibri"/>
              </a:rPr>
              <a:t>194 women (15.8%) experienced ipsilateral LR as a first event; 112 were invasive.</a:t>
            </a:r>
          </a:p>
          <a:p>
            <a:pPr marL="285750" indent="-285750">
              <a:lnSpc>
                <a:spcPct val="110000"/>
              </a:lnSpc>
              <a:spcBef>
                <a:spcPts val="0"/>
              </a:spcBef>
              <a:spcAft>
                <a:spcPts val="600"/>
              </a:spcAft>
              <a:buSzPct val="100000"/>
            </a:pPr>
            <a:r>
              <a:rPr lang="en-US" sz="1800" dirty="0">
                <a:latin typeface="Calibri"/>
                <a:ea typeface="Calibri"/>
                <a:cs typeface="Calibri"/>
                <a:sym typeface="Calibri"/>
              </a:rPr>
              <a:t>Models including the DS or RS performed better in predicting the 10-year risk of LR compared with models on the basis of CPF alone with excellent calibration.</a:t>
            </a:r>
          </a:p>
          <a:p>
            <a:pPr marL="285750" indent="-285750">
              <a:lnSpc>
                <a:spcPct val="110000"/>
              </a:lnSpc>
              <a:spcBef>
                <a:spcPts val="0"/>
              </a:spcBef>
              <a:spcAft>
                <a:spcPts val="600"/>
              </a:spcAft>
              <a:buSzPct val="100000"/>
            </a:pPr>
            <a:r>
              <a:rPr lang="en-US" sz="1800" dirty="0">
                <a:latin typeface="Calibri"/>
                <a:ea typeface="Calibri"/>
                <a:cs typeface="Calibri"/>
                <a:sym typeface="Calibri"/>
              </a:rPr>
              <a:t>The two molecular-based models also performed better in predicting invasive LR compared with the CPF model but the model incorporating the RS did not perform better in the prediction of invasive LR compared with the DS-based model.</a:t>
            </a:r>
          </a:p>
        </p:txBody>
      </p:sp>
      <p:sp>
        <p:nvSpPr>
          <p:cNvPr id="151" name="Google Shape;151;p7"/>
          <p:cNvSpPr txBox="1">
            <a:spLocks noGrp="1"/>
          </p:cNvSpPr>
          <p:nvPr>
            <p:ph type="title"/>
          </p:nvPr>
        </p:nvSpPr>
        <p:spPr>
          <a:xfrm>
            <a:off x="1838738" y="510776"/>
            <a:ext cx="6676612" cy="7572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Calibri"/>
              <a:buNone/>
            </a:pPr>
            <a:r>
              <a:rPr lang="en-US"/>
              <a:t>RESULTS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body" idx="1"/>
          </p:nvPr>
        </p:nvSpPr>
        <p:spPr>
          <a:xfrm>
            <a:off x="1838738" y="1369218"/>
            <a:ext cx="6676611" cy="3263505"/>
          </a:xfrm>
        </p:spPr>
        <p:txBody>
          <a:bodyPr spcFirstLastPara="1" wrap="square" lIns="91425" tIns="45700" rIns="91425" bIns="45700" anchor="t" anchorCtr="0">
            <a:normAutofit/>
          </a:bodyPr>
          <a:lstStyle/>
          <a:p>
            <a:pPr marL="342900" indent="-342900">
              <a:spcBef>
                <a:spcPts val="0"/>
              </a:spcBef>
              <a:spcAft>
                <a:spcPts val="600"/>
              </a:spcAft>
              <a:buSzPct val="100000"/>
            </a:pPr>
            <a:r>
              <a:rPr lang="en-US" dirty="0"/>
              <a:t>Models incorporating the DS or RS more accurately predicted the 10-year risk of LR and invasive LR after BCS compared with models on the basis of CPF alone.</a:t>
            </a:r>
          </a:p>
          <a:p>
            <a:pPr marL="342900" indent="-342900">
              <a:spcBef>
                <a:spcPts val="0"/>
              </a:spcBef>
              <a:spcAft>
                <a:spcPts val="600"/>
              </a:spcAft>
              <a:buSzPct val="100000"/>
            </a:pPr>
            <a:r>
              <a:rPr lang="en-US"/>
              <a:t>Inclusion </a:t>
            </a:r>
            <a:r>
              <a:rPr lang="en-US" dirty="0"/>
              <a:t>of the RS, compared with DS, did not improve the prediction of the 10-year risk of invasive LR.</a:t>
            </a:r>
          </a:p>
        </p:txBody>
      </p:sp>
      <p:sp>
        <p:nvSpPr>
          <p:cNvPr id="163" name="Google Shape;163;p9"/>
          <p:cNvSpPr txBox="1">
            <a:spLocks noGrp="1"/>
          </p:cNvSpPr>
          <p:nvPr>
            <p:ph type="title"/>
          </p:nvPr>
        </p:nvSpPr>
        <p:spPr>
          <a:xfrm>
            <a:off x="1838738" y="510776"/>
            <a:ext cx="6676612" cy="757239"/>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2400"/>
              <a:buFont typeface="Calibri"/>
              <a:buNone/>
            </a:pPr>
            <a:r>
              <a:rPr lang="en-US" dirty="0"/>
              <a:t>CONCLUSIONS</a:t>
            </a:r>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646</Words>
  <Application>Microsoft Macintosh PowerPoint</Application>
  <PresentationFormat>Presentazione su schermo (16:9)</PresentationFormat>
  <Paragraphs>26</Paragraphs>
  <Slides>9</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Noto Sans Symbols</vt:lpstr>
      <vt:lpstr>Arial</vt:lpstr>
      <vt:lpstr>Comfortaa</vt:lpstr>
      <vt:lpstr>Calibri</vt:lpstr>
      <vt:lpstr>Tema di Office</vt:lpstr>
      <vt:lpstr>Presentazione standard di PowerPoint</vt:lpstr>
      <vt:lpstr>Presentazione standard di PowerPoint</vt:lpstr>
      <vt:lpstr>MESSAGGI CHIAVE | 1</vt:lpstr>
      <vt:lpstr>MESSAGGI CHIAVE | 2</vt:lpstr>
      <vt:lpstr>PURPOSE</vt:lpstr>
      <vt:lpstr>METHODS</vt:lpstr>
      <vt:lpstr>RESULTS</vt:lpstr>
      <vt:lpstr>CONCLUSIONS</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BCJS24</dc:title>
  <dc:subject/>
  <dc:creator>Giorgio Mantovani</dc:creator>
  <cp:keywords/>
  <dc:description/>
  <cp:lastModifiedBy>Giorgio Mantovani</cp:lastModifiedBy>
  <cp:revision>13</cp:revision>
  <dcterms:created xsi:type="dcterms:W3CDTF">2019-04-12T11:26:00Z</dcterms:created>
  <dcterms:modified xsi:type="dcterms:W3CDTF">2024-07-29T08:03:45Z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