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6" r:id="rId9"/>
  </p:sldIdLst>
  <p:sldSz cx="9144000" cy="5143500" type="screen16x9"/>
  <p:notesSz cx="6858000" cy="9144000"/>
  <p:embeddedFontLst>
    <p:embeddedFont>
      <p:font typeface="Comfortaa" pitchFamily="2" charset="0"/>
      <p:regular r:id="rId11"/>
      <p:bold r:id="rId12"/>
    </p:embeddedFont>
    <p:embeddedFont>
      <p:font typeface="Noto Sans Symbols" panose="020B050204050402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jaYRsWAbfa9Ac73XBtFWFfTu1S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50" d="100"/>
          <a:sy n="150" d="100"/>
        </p:scale>
        <p:origin x="424" y="1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slide" Target="../slides/slide7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4.xml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4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slide" Target="../slides/slide7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4.xml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titolo">
  <p:cSld name="Diapositiva titolo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3"/>
          <p:cNvSpPr/>
          <p:nvPr/>
        </p:nvSpPr>
        <p:spPr>
          <a:xfrm>
            <a:off x="2495708" y="4313027"/>
            <a:ext cx="415258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3"/>
          <p:cNvSpPr/>
          <p:nvPr/>
        </p:nvSpPr>
        <p:spPr>
          <a:xfrm>
            <a:off x="0" y="4257825"/>
            <a:ext cx="9144000" cy="54333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3"/>
          <p:cNvSpPr/>
          <p:nvPr/>
        </p:nvSpPr>
        <p:spPr>
          <a:xfrm>
            <a:off x="938026" y="1192696"/>
            <a:ext cx="979721" cy="248479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13" descr="Immagine che contiene testo&#10;&#10;Descrizione generat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53094" cy="180201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3"/>
          <p:cNvSpPr/>
          <p:nvPr/>
        </p:nvSpPr>
        <p:spPr>
          <a:xfrm>
            <a:off x="4269850" y="1616916"/>
            <a:ext cx="604300" cy="185534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55950" y="1913243"/>
            <a:ext cx="28321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3" descr="Immagine che contiene testo, Carattere, logo, Elementi grafici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 l="14489" t="11479" r="14345" b="9713"/>
          <a:stretch/>
        </p:blipFill>
        <p:spPr>
          <a:xfrm>
            <a:off x="3802711" y="4499912"/>
            <a:ext cx="1538578" cy="407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titolo">
  <p:cSld name="2_Diapositiva titolo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4"/>
          <p:cNvSpPr txBox="1">
            <a:spLocks noGrp="1"/>
          </p:cNvSpPr>
          <p:nvPr>
            <p:ph type="subTitle" idx="1"/>
          </p:nvPr>
        </p:nvSpPr>
        <p:spPr>
          <a:xfrm>
            <a:off x="699707" y="1126492"/>
            <a:ext cx="7796720" cy="401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" name="Google Shape;22;p14"/>
          <p:cNvSpPr/>
          <p:nvPr/>
        </p:nvSpPr>
        <p:spPr>
          <a:xfrm>
            <a:off x="-55962" y="4912525"/>
            <a:ext cx="9255900" cy="252000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2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4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25" name="Google Shape;2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4568" y="272398"/>
            <a:ext cx="1654865" cy="311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4"/>
          <p:cNvPicPr preferRelativeResize="0"/>
          <p:nvPr/>
        </p:nvPicPr>
        <p:blipFill rotWithShape="1">
          <a:blip r:embed="rId4">
            <a:alphaModFix/>
          </a:blip>
          <a:srcRect b="86286"/>
          <a:stretch/>
        </p:blipFill>
        <p:spPr>
          <a:xfrm>
            <a:off x="-85481" y="-33115"/>
            <a:ext cx="9314963" cy="25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14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>
            <a:off x="4304525" y="551929"/>
            <a:ext cx="534951" cy="43487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4">
            <a:hlinkClick r:id="rId6" action="ppaction://hlinksldjump"/>
          </p:cNvPr>
          <p:cNvSpPr/>
          <p:nvPr/>
        </p:nvSpPr>
        <p:spPr>
          <a:xfrm>
            <a:off x="-2800" y="3621002"/>
            <a:ext cx="2252100" cy="99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4">
            <a:hlinkClick r:id="rId7" action="ppaction://hlinksldjump"/>
          </p:cNvPr>
          <p:cNvSpPr/>
          <p:nvPr/>
        </p:nvSpPr>
        <p:spPr>
          <a:xfrm>
            <a:off x="2293680" y="3621012"/>
            <a:ext cx="2252100" cy="1221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4"/>
          <p:cNvSpPr/>
          <p:nvPr/>
        </p:nvSpPr>
        <p:spPr>
          <a:xfrm>
            <a:off x="4590218" y="3621012"/>
            <a:ext cx="2252100" cy="109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4"/>
          <p:cNvSpPr/>
          <p:nvPr/>
        </p:nvSpPr>
        <p:spPr>
          <a:xfrm>
            <a:off x="6902500" y="3621000"/>
            <a:ext cx="2241600" cy="109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4">
            <a:hlinkClick r:id="rId6" action="ppaction://hlinksldjump"/>
          </p:cNvPr>
          <p:cNvSpPr/>
          <p:nvPr/>
        </p:nvSpPr>
        <p:spPr>
          <a:xfrm>
            <a:off x="-18600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4"/>
          <p:cNvSpPr txBox="1"/>
          <p:nvPr/>
        </p:nvSpPr>
        <p:spPr>
          <a:xfrm>
            <a:off x="286395" y="4713050"/>
            <a:ext cx="16368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Messaggi chiave</a:t>
            </a:r>
            <a:endParaRPr sz="12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4"/>
          <p:cNvSpPr/>
          <p:nvPr/>
        </p:nvSpPr>
        <p:spPr>
          <a:xfrm>
            <a:off x="2285833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4"/>
          <p:cNvSpPr txBox="1"/>
          <p:nvPr/>
        </p:nvSpPr>
        <p:spPr>
          <a:xfrm>
            <a:off x="2293684" y="4604175"/>
            <a:ext cx="2252100" cy="2688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Background &amp; methods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6" name="Google Shape;36;p14"/>
          <p:cNvSpPr/>
          <p:nvPr/>
        </p:nvSpPr>
        <p:spPr>
          <a:xfrm>
            <a:off x="4590215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4"/>
          <p:cNvSpPr txBox="1"/>
          <p:nvPr/>
        </p:nvSpPr>
        <p:spPr>
          <a:xfrm>
            <a:off x="4598067" y="4604175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Results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8" name="Google Shape;38;p14"/>
          <p:cNvSpPr/>
          <p:nvPr/>
        </p:nvSpPr>
        <p:spPr>
          <a:xfrm>
            <a:off x="6894598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4"/>
          <p:cNvSpPr txBox="1"/>
          <p:nvPr/>
        </p:nvSpPr>
        <p:spPr>
          <a:xfrm>
            <a:off x="6902449" y="4604175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Conclusions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40" name="Google Shape;40;p14">
            <a:hlinkClick r:id="rId6" action="ppaction://hlinksldjump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9201" y="3208725"/>
            <a:ext cx="1803800" cy="12602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  <p:pic>
        <p:nvPicPr>
          <p:cNvPr id="41" name="Google Shape;41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41275" y="3227957"/>
            <a:ext cx="1309350" cy="1221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35950" y="3115299"/>
            <a:ext cx="1418825" cy="12602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  <p:pic>
        <p:nvPicPr>
          <p:cNvPr id="43" name="Google Shape;43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790087" y="3288787"/>
            <a:ext cx="1259375" cy="1061675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contenuto" type="obj">
  <p:cSld name="OBJEC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5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48325" y="4874000"/>
            <a:ext cx="9240202" cy="2974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5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8" name="Google Shape;4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5"/>
          <p:cNvSpPr/>
          <p:nvPr/>
        </p:nvSpPr>
        <p:spPr>
          <a:xfrm>
            <a:off x="3554519" y="4930799"/>
            <a:ext cx="1036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50" name="Google Shape;5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5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5"/>
          <p:cNvSpPr/>
          <p:nvPr/>
        </p:nvSpPr>
        <p:spPr>
          <a:xfrm>
            <a:off x="0" y="685800"/>
            <a:ext cx="1659600" cy="42030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5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4" name="Google Shape;54;p15">
            <a:hlinkClick r:id="rId6" action="ppaction://hlinksldjump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2043" y="2209625"/>
            <a:ext cx="1435532" cy="10029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olo e contenuto">
  <p:cSld name="3_Titolo e contenuto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6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320701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6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9" name="Google Shape;5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6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61" name="Google Shape;6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6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6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6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" name="Google Shape;6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1401" y="2159800"/>
            <a:ext cx="1192100" cy="1112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olo e contenuto">
  <p:cSld name="4_Titolo e contenuto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7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290527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7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72" name="Google Shape;7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7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7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7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" name="Google Shape;7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8826" y="2075750"/>
            <a:ext cx="1364166" cy="121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olo e contenuto">
  <p:cSld name="2_Titolo e contenuto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18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290527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2" name="Google Shape;8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8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84" name="Google Shape;8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8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2161" y="2178474"/>
            <a:ext cx="1275275" cy="107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>
  <p:cSld name="Titolo e contenuto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0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85481" y="4891499"/>
            <a:ext cx="9314963" cy="25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0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93" name="Google Shape;9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0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0">
            <a:hlinkClick r:id="rId6" action="ppaction://hlinksldjump"/>
          </p:cNvPr>
          <p:cNvSpPr/>
          <p:nvPr/>
        </p:nvSpPr>
        <p:spPr>
          <a:xfrm>
            <a:off x="-2796" y="3333055"/>
            <a:ext cx="2252100" cy="1202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0">
            <a:hlinkClick r:id="rId7" action="ppaction://hlinksldjump"/>
          </p:cNvPr>
          <p:cNvSpPr/>
          <p:nvPr/>
        </p:nvSpPr>
        <p:spPr>
          <a:xfrm>
            <a:off x="2293684" y="3333067"/>
            <a:ext cx="2252100" cy="1469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0"/>
          <p:cNvSpPr/>
          <p:nvPr/>
        </p:nvSpPr>
        <p:spPr>
          <a:xfrm>
            <a:off x="4590222" y="3333067"/>
            <a:ext cx="2252100" cy="1315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0"/>
          <p:cNvSpPr/>
          <p:nvPr/>
        </p:nvSpPr>
        <p:spPr>
          <a:xfrm>
            <a:off x="6902504" y="3333067"/>
            <a:ext cx="2252100" cy="1315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20">
            <a:hlinkClick r:id="rId6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64898" y="3516853"/>
            <a:ext cx="879805" cy="87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0">
            <a:hlinkClick r:id="rId7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904675" y="3387629"/>
            <a:ext cx="1013239" cy="1003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418217" y="3515366"/>
            <a:ext cx="808613" cy="80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0"/>
          <p:cNvPicPr preferRelativeResize="0"/>
          <p:nvPr/>
        </p:nvPicPr>
        <p:blipFill rotWithShape="1">
          <a:blip r:embed="rId11">
            <a:alphaModFix/>
          </a:blip>
          <a:srcRect t="-4833"/>
          <a:stretch/>
        </p:blipFill>
        <p:spPr>
          <a:xfrm>
            <a:off x="7588596" y="3498800"/>
            <a:ext cx="879805" cy="87122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>
            <a:hlinkClick r:id="rId6" action="ppaction://hlinksldjump"/>
          </p:cNvPr>
          <p:cNvSpPr/>
          <p:nvPr/>
        </p:nvSpPr>
        <p:spPr>
          <a:xfrm>
            <a:off x="-18600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0"/>
          <p:cNvSpPr txBox="1"/>
          <p:nvPr/>
        </p:nvSpPr>
        <p:spPr>
          <a:xfrm>
            <a:off x="286395" y="4672732"/>
            <a:ext cx="16368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Messaggi chiave</a:t>
            </a:r>
            <a:endParaRPr sz="12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976A9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0"/>
          <p:cNvSpPr/>
          <p:nvPr/>
        </p:nvSpPr>
        <p:spPr>
          <a:xfrm>
            <a:off x="2285833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0"/>
          <p:cNvSpPr txBox="1"/>
          <p:nvPr/>
        </p:nvSpPr>
        <p:spPr>
          <a:xfrm>
            <a:off x="2293684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Background &amp; methods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7" name="Google Shape;107;p20"/>
          <p:cNvSpPr/>
          <p:nvPr/>
        </p:nvSpPr>
        <p:spPr>
          <a:xfrm>
            <a:off x="4590215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0"/>
          <p:cNvSpPr txBox="1"/>
          <p:nvPr/>
        </p:nvSpPr>
        <p:spPr>
          <a:xfrm>
            <a:off x="4598067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Results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9" name="Google Shape;109;p20"/>
          <p:cNvSpPr/>
          <p:nvPr/>
        </p:nvSpPr>
        <p:spPr>
          <a:xfrm>
            <a:off x="6894598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0"/>
          <p:cNvSpPr txBox="1"/>
          <p:nvPr/>
        </p:nvSpPr>
        <p:spPr>
          <a:xfrm>
            <a:off x="6902449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Conclusions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376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376AF"/>
              </a:buClr>
              <a:buSzPts val="1700"/>
              <a:buFont typeface="Noto Sans Symbols"/>
              <a:buChar char="▪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376AF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title"/>
          </p:nvPr>
        </p:nvSpPr>
        <p:spPr>
          <a:xfrm>
            <a:off x="628650" y="510776"/>
            <a:ext cx="7886700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"/>
          <p:cNvSpPr txBox="1">
            <a:spLocks noGrp="1"/>
          </p:cNvSpPr>
          <p:nvPr>
            <p:ph type="subTitle" idx="1"/>
          </p:nvPr>
        </p:nvSpPr>
        <p:spPr>
          <a:xfrm>
            <a:off x="487028" y="1109133"/>
            <a:ext cx="8160000" cy="1135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 b="1" dirty="0"/>
              <a:t>Final Results From the Randomized Phase III ASCENT Clinical Trial in Metastatic Triple-Negative Breast Cancer and Association of Outcomes by Human Epidermal Growth Factor Receptor 2 and Trophoblast Cell Surface Antigen 2 Expression</a:t>
            </a:r>
            <a:endParaRPr sz="2200" b="1" dirty="0"/>
          </a:p>
        </p:txBody>
      </p:sp>
      <p:sp>
        <p:nvSpPr>
          <p:cNvPr id="120" name="Google Shape;120;p2"/>
          <p:cNvSpPr/>
          <p:nvPr/>
        </p:nvSpPr>
        <p:spPr>
          <a:xfrm>
            <a:off x="487004" y="2549894"/>
            <a:ext cx="81600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Bardia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A,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Rugo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HS,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Tolaney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SM, et al.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 Clin Oncol 2024;42(15):1738-1744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>
            <a:spLocks noGrp="1"/>
          </p:cNvSpPr>
          <p:nvPr>
            <p:ph type="body" idx="1"/>
          </p:nvPr>
        </p:nvSpPr>
        <p:spPr>
          <a:xfrm>
            <a:off x="1838737" y="1083733"/>
            <a:ext cx="6975063" cy="3742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400" dirty="0"/>
              <a:t>ASCENT è uno studio di fase III, randomizzato, in aperto, che ha confrontato sacituzumab govitecan (SG) rispetto a chemioterapia (CT) in pazienti con carcinoma mammario triplo negativo (TNBC) metastatico già sottoposti ad almeno due regimi CT standard, dimostrando un beneficio significativo in sopravvivenza libera da progressione (PFS) e globale (OS). Si presenta qui l’analisi finale degli endpoint di efficacia secondari, insieme a un’analisi post-hoc degli esiti stratificati secondo l’espressione di Trop-2 e a un aggiornamento dei dati di sicurezza.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400" dirty="0"/>
              <a:t>Nella popolazione </a:t>
            </a:r>
            <a:r>
              <a:rPr lang="it-IT" sz="1400" i="1" dirty="0" err="1"/>
              <a:t>intent</a:t>
            </a:r>
            <a:r>
              <a:rPr lang="it-IT" sz="1400" i="1" dirty="0"/>
              <a:t>-to-</a:t>
            </a:r>
            <a:r>
              <a:rPr lang="it-IT" sz="1400" i="1" dirty="0" err="1"/>
              <a:t>treat</a:t>
            </a:r>
            <a:r>
              <a:rPr lang="it-IT" sz="1400" dirty="0"/>
              <a:t> – analogamente a quanto osservato nella popolazione di efficacia primaria dei pazienti senza metastasi cerebrali al basale – SG rispetto a CT ha migliorato gli esiti sia di PFS (mediana, 4,8 vs 1,7 mesi; hazard ratio [HR], 0,41; IC 95%, 0,33-0,52) che di OS (mediana, 11,8 vs 6,9 mesi; HR, 0,51; IC 95%, 0,42-0,63]). Il beneficio in PFS è stato osservato in ciascun quartile di espressione di Trop-2.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400" dirty="0"/>
              <a:t>Il profilo di sicurezza è risultato gestibile, con ≤5% di interruzioni per eventi avversi correlati al trattamento e nessun decesso ascrivibile a SG. Questi dati confermano il beneficio clinico di SG rispetto alla chemioterapia, supportandone ulteriormente l’uso in pazienti con TNBC metastatico e malattia recidivante o refrattaria.</a:t>
            </a:r>
          </a:p>
        </p:txBody>
      </p:sp>
      <p:sp>
        <p:nvSpPr>
          <p:cNvPr id="126" name="Google Shape;126;p3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MESSAGGI CHIAVE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/>
              <a:t>Sacituzumab govitecan (SG), a first-in-class anti-trophoblast cell surface antigen 2 (Trop-2) antibody-drug conjugate, demonstrated superior efficacy over single-agent chemotherapy (treatment of physician’s choice [TPC]) in patients with metastatic triple-negative breast cancer (</a:t>
            </a:r>
            <a:r>
              <a:rPr lang="en-US" dirty="0" err="1"/>
              <a:t>mTNBC</a:t>
            </a:r>
            <a:r>
              <a:rPr lang="en-US" dirty="0"/>
              <a:t>) in the international, multicenter, phase III ASCENT study.</a:t>
            </a:r>
          </a:p>
        </p:txBody>
      </p:sp>
      <p:sp>
        <p:nvSpPr>
          <p:cNvPr id="133" name="Google Shape;133;p4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BACKGROUND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/>
          <p:cNvSpPr txBox="1">
            <a:spLocks noGrp="1"/>
          </p:cNvSpPr>
          <p:nvPr>
            <p:ph type="body" idx="1"/>
          </p:nvPr>
        </p:nvSpPr>
        <p:spPr/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Patients were randomly assigned 1:1 to receive SG or TPC until unacceptable toxicity/progression.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Final efficacy secondary end point analyses and post hoc analyses of outcomes stratified by Trop-2 expression and human epidermal growth factor receptor 2 status are reported.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Updated safety analyses are provided.</a:t>
            </a:r>
          </a:p>
        </p:txBody>
      </p:sp>
      <p:sp>
        <p:nvSpPr>
          <p:cNvPr id="145" name="Google Shape;145;p6"/>
          <p:cNvSpPr txBox="1">
            <a:spLocks noGrp="1"/>
          </p:cNvSpPr>
          <p:nvPr>
            <p:ph type="title"/>
          </p:nvPr>
        </p:nvSpPr>
        <p:spPr/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PATIENTS &amp; METHODS</a:t>
            </a:r>
            <a:endParaRPr lang="it-I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864995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In this final analysis, SG (n = 267) improved median progression-free survival (PFS; 4.8 v 1.7 months; hazard ratio (HR), 0.41 [95% CI, 0.33 to 0.52]) and median overall survival (OS; 11.8 v 6.9 months; HR, 0.51 [95% CI, 0.42 to 0.63]) over TPC (n = 262).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SG improved PFS over TPC in each Trop-2 expression quartile (n = 168); a trend was observed for improved OS across quartiles. Overall, SG had a manageable safety profile, with ≤5% of treatment-related discontinuations because of adverse events and no treatment-related deaths. The safety profile was consistent across all subgroups.</a:t>
            </a:r>
          </a:p>
        </p:txBody>
      </p:sp>
      <p:sp>
        <p:nvSpPr>
          <p:cNvPr id="151" name="Google Shape;151;p7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RESULTS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These data confirm the clinical benefit of SG over chemotherapy, reinforcing SG as an effective treatment option in patients with </a:t>
            </a:r>
            <a:r>
              <a:rPr lang="en-US" dirty="0" err="1"/>
              <a:t>mTNBC</a:t>
            </a:r>
            <a:r>
              <a:rPr lang="en-US" dirty="0"/>
              <a:t> in the second line or later.</a:t>
            </a:r>
          </a:p>
        </p:txBody>
      </p:sp>
      <p:sp>
        <p:nvSpPr>
          <p:cNvPr id="163" name="Google Shape;163;p9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CONCLUSIONS</a:t>
            </a:r>
            <a:endParaRPr lang="it-IT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554</Words>
  <Application>Microsoft Macintosh PowerPoint</Application>
  <PresentationFormat>Presentazione su schermo (16:9)</PresentationFormat>
  <Paragraphs>19</Paragraphs>
  <Slides>8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Calibri</vt:lpstr>
      <vt:lpstr>Comfortaa</vt:lpstr>
      <vt:lpstr>Arial</vt:lpstr>
      <vt:lpstr>Noto Sans Symbols</vt:lpstr>
      <vt:lpstr>Tema di Office</vt:lpstr>
      <vt:lpstr>Presentazione standard di PowerPoint</vt:lpstr>
      <vt:lpstr>Presentazione standard di PowerPoint</vt:lpstr>
      <vt:lpstr>MESSAGGI CHIAVE</vt:lpstr>
      <vt:lpstr>BACKGROUND</vt:lpstr>
      <vt:lpstr>PATIENTS &amp; METHODS</vt:lpstr>
      <vt:lpstr>RESULTS</vt:lpstr>
      <vt:lpstr>CONCLUSIONS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BCJS24</dc:title>
  <dc:subject/>
  <dc:creator>Giorgio Mantovani</dc:creator>
  <cp:keywords/>
  <dc:description/>
  <cp:lastModifiedBy>Giorgio Mantovani</cp:lastModifiedBy>
  <cp:revision>11</cp:revision>
  <dcterms:created xsi:type="dcterms:W3CDTF">2019-04-12T11:26:00Z</dcterms:created>
  <dcterms:modified xsi:type="dcterms:W3CDTF">2024-05-31T10:37:10Z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1033-10.2.0.6020</vt:lpwstr>
  </property>
</Properties>
</file>