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6" r:id="rId9"/>
  </p:sldIdLst>
  <p:sldSz cx="9144000" cy="5143500" type="screen16x9"/>
  <p:notesSz cx="6858000" cy="9144000"/>
  <p:embeddedFontLst>
    <p:embeddedFont>
      <p:font typeface="Comfortaa" pitchFamily="2" charset="0"/>
      <p:regular r:id="rId11"/>
      <p:bold r:id="rId12"/>
    </p:embeddedFont>
    <p:embeddedFont>
      <p:font typeface="Noto Sans Symbols" panose="020B050204050402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jaYRsWAbfa9Ac73XBtFWFfTu1S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50" d="100"/>
          <a:sy n="150" d="100"/>
        </p:scale>
        <p:origin x="424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slide" Target="../slides/slide7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4.xml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4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slide" Target="../slides/slide7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4.xml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>
  <p:cSld name="Diapositiva titolo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/>
          <p:nvPr/>
        </p:nvSpPr>
        <p:spPr>
          <a:xfrm>
            <a:off x="2495708" y="4313027"/>
            <a:ext cx="415258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3"/>
          <p:cNvSpPr/>
          <p:nvPr/>
        </p:nvSpPr>
        <p:spPr>
          <a:xfrm>
            <a:off x="0" y="4257825"/>
            <a:ext cx="9144000" cy="54333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938026" y="1192696"/>
            <a:ext cx="979721" cy="248479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3" descr="Immagine che contiene testo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53094" cy="180201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/>
          <p:nvPr/>
        </p:nvSpPr>
        <p:spPr>
          <a:xfrm>
            <a:off x="4269850" y="1616916"/>
            <a:ext cx="604300" cy="185534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5950" y="1913243"/>
            <a:ext cx="28321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3" descr="Immagine che contiene testo, Carattere, logo, Elementi grafic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14489" t="11479" r="14345" b="9713"/>
          <a:stretch/>
        </p:blipFill>
        <p:spPr>
          <a:xfrm>
            <a:off x="3802711" y="4499912"/>
            <a:ext cx="1538578" cy="40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titolo">
  <p:cSld name="2_Diapositiva titolo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subTitle" idx="1"/>
          </p:nvPr>
        </p:nvSpPr>
        <p:spPr>
          <a:xfrm>
            <a:off x="699707" y="1126492"/>
            <a:ext cx="7796720" cy="40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" name="Google Shape;22;p14"/>
          <p:cNvSpPr/>
          <p:nvPr/>
        </p:nvSpPr>
        <p:spPr>
          <a:xfrm>
            <a:off x="-55962" y="4912525"/>
            <a:ext cx="9255900" cy="252000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4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25" name="Google Shape;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568" y="272398"/>
            <a:ext cx="1654865" cy="31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4"/>
          <p:cNvPicPr preferRelativeResize="0"/>
          <p:nvPr/>
        </p:nvPicPr>
        <p:blipFill rotWithShape="1">
          <a:blip r:embed="rId4">
            <a:alphaModFix/>
          </a:blip>
          <a:srcRect b="86286"/>
          <a:stretch/>
        </p:blipFill>
        <p:spPr>
          <a:xfrm>
            <a:off x="-85481" y="-33115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4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>
            <a:off x="4304525" y="551929"/>
            <a:ext cx="534951" cy="43487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>
            <a:hlinkClick r:id="rId6" action="ppaction://hlinksldjump"/>
          </p:cNvPr>
          <p:cNvSpPr/>
          <p:nvPr/>
        </p:nvSpPr>
        <p:spPr>
          <a:xfrm>
            <a:off x="-2800" y="3621002"/>
            <a:ext cx="2252100" cy="99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4">
            <a:hlinkClick r:id="rId7" action="ppaction://hlinksldjump"/>
          </p:cNvPr>
          <p:cNvSpPr/>
          <p:nvPr/>
        </p:nvSpPr>
        <p:spPr>
          <a:xfrm>
            <a:off x="2293680" y="3621012"/>
            <a:ext cx="2252100" cy="1221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4"/>
          <p:cNvSpPr/>
          <p:nvPr/>
        </p:nvSpPr>
        <p:spPr>
          <a:xfrm>
            <a:off x="4590218" y="3621012"/>
            <a:ext cx="22521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4"/>
          <p:cNvSpPr/>
          <p:nvPr/>
        </p:nvSpPr>
        <p:spPr>
          <a:xfrm>
            <a:off x="6902500" y="3621000"/>
            <a:ext cx="22416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4">
            <a:hlinkClick r:id="rId6" action="ppaction://hlinksldjump"/>
          </p:cNvPr>
          <p:cNvSpPr/>
          <p:nvPr/>
        </p:nvSpPr>
        <p:spPr>
          <a:xfrm>
            <a:off x="-18600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4"/>
          <p:cNvSpPr txBox="1"/>
          <p:nvPr/>
        </p:nvSpPr>
        <p:spPr>
          <a:xfrm>
            <a:off x="286395" y="4713050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4"/>
          <p:cNvSpPr/>
          <p:nvPr/>
        </p:nvSpPr>
        <p:spPr>
          <a:xfrm>
            <a:off x="2285833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4"/>
          <p:cNvSpPr txBox="1"/>
          <p:nvPr/>
        </p:nvSpPr>
        <p:spPr>
          <a:xfrm>
            <a:off x="2293684" y="4604175"/>
            <a:ext cx="2252100" cy="2688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" name="Google Shape;36;p14"/>
          <p:cNvSpPr/>
          <p:nvPr/>
        </p:nvSpPr>
        <p:spPr>
          <a:xfrm>
            <a:off x="4590215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/>
        </p:nvSpPr>
        <p:spPr>
          <a:xfrm>
            <a:off x="4598067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" name="Google Shape;38;p14"/>
          <p:cNvSpPr/>
          <p:nvPr/>
        </p:nvSpPr>
        <p:spPr>
          <a:xfrm>
            <a:off x="6894598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4"/>
          <p:cNvSpPr txBox="1"/>
          <p:nvPr/>
        </p:nvSpPr>
        <p:spPr>
          <a:xfrm>
            <a:off x="6902449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0" name="Google Shape;40;p14">
            <a:hlinkClick r:id="rId6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201" y="3208725"/>
            <a:ext cx="1803800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1" name="Google Shape;41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41275" y="3227957"/>
            <a:ext cx="1309350" cy="122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35950" y="3115299"/>
            <a:ext cx="1418825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3" name="Google Shape;43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90087" y="3288787"/>
            <a:ext cx="1259375" cy="1061675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5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48325" y="4874000"/>
            <a:ext cx="9240202" cy="2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5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50" name="Google Shape;5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5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5"/>
          <p:cNvSpPr/>
          <p:nvPr/>
        </p:nvSpPr>
        <p:spPr>
          <a:xfrm>
            <a:off x="0" y="685800"/>
            <a:ext cx="1659600" cy="42030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5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" name="Google Shape;54;p15">
            <a:hlinkClick r:id="rId6" action="ppaction://hlinksldjump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043" y="2209625"/>
            <a:ext cx="1435532" cy="10029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olo e contenuto">
  <p:cSld name="3_Titolo e contenut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6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320701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6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61" name="Google Shape;6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6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6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6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401" y="2159800"/>
            <a:ext cx="1192100" cy="111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olo e contenuto">
  <p:cSld name="4_Titolo e contenut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7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72" name="Google Shape;7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7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7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826" y="2075750"/>
            <a:ext cx="1364166" cy="12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olo e contenuto">
  <p:cSld name="2_Titolo e contenut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8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84" name="Google Shape;8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161" y="2178474"/>
            <a:ext cx="1275275" cy="107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93" name="Google Shape;9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0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>
            <a:hlinkClick r:id="rId6" action="ppaction://hlinksldjump"/>
          </p:cNvPr>
          <p:cNvSpPr/>
          <p:nvPr/>
        </p:nvSpPr>
        <p:spPr>
          <a:xfrm>
            <a:off x="-2796" y="3333055"/>
            <a:ext cx="2252100" cy="1202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0">
            <a:hlinkClick r:id="rId7" action="ppaction://hlinksldjump"/>
          </p:cNvPr>
          <p:cNvSpPr/>
          <p:nvPr/>
        </p:nvSpPr>
        <p:spPr>
          <a:xfrm>
            <a:off x="2293684" y="3333067"/>
            <a:ext cx="2252100" cy="1469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0"/>
          <p:cNvSpPr/>
          <p:nvPr/>
        </p:nvSpPr>
        <p:spPr>
          <a:xfrm>
            <a:off x="4590222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0"/>
          <p:cNvSpPr/>
          <p:nvPr/>
        </p:nvSpPr>
        <p:spPr>
          <a:xfrm>
            <a:off x="6902504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0">
            <a:hlinkClick r:id="rId6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4898" y="3516853"/>
            <a:ext cx="879805" cy="87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>
            <a:hlinkClick r:id="rId7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04675" y="3387629"/>
            <a:ext cx="1013239" cy="100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18217" y="3515366"/>
            <a:ext cx="808613" cy="80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 rotWithShape="1">
          <a:blip r:embed="rId11">
            <a:alphaModFix/>
          </a:blip>
          <a:srcRect t="-4833"/>
          <a:stretch/>
        </p:blipFill>
        <p:spPr>
          <a:xfrm>
            <a:off x="7588596" y="3498800"/>
            <a:ext cx="879805" cy="8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>
            <a:hlinkClick r:id="rId6" action="ppaction://hlinksldjump"/>
          </p:cNvPr>
          <p:cNvSpPr/>
          <p:nvPr/>
        </p:nvSpPr>
        <p:spPr>
          <a:xfrm>
            <a:off x="-18600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286395" y="4672732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976A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0"/>
          <p:cNvSpPr/>
          <p:nvPr/>
        </p:nvSpPr>
        <p:spPr>
          <a:xfrm>
            <a:off x="2285833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2293684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4590215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4598067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6894598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6902449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376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700"/>
              <a:buFont typeface="Noto Sans Symbols"/>
              <a:buChar char="▪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>
            <a:spLocks noGrp="1"/>
          </p:cNvSpPr>
          <p:nvPr>
            <p:ph type="subTitle" idx="1"/>
          </p:nvPr>
        </p:nvSpPr>
        <p:spPr>
          <a:xfrm>
            <a:off x="487028" y="1498600"/>
            <a:ext cx="8160000" cy="746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b="1" dirty="0"/>
              <a:t>Comprehensive Inherited Risk Estimation for Risk-Based Breast Cancer Screening in Women</a:t>
            </a:r>
            <a:endParaRPr sz="2200" b="1" dirty="0"/>
          </a:p>
        </p:txBody>
      </p:sp>
      <p:sp>
        <p:nvSpPr>
          <p:cNvPr id="120" name="Google Shape;120;p2"/>
          <p:cNvSpPr/>
          <p:nvPr/>
        </p:nvSpPr>
        <p:spPr>
          <a:xfrm>
            <a:off x="487004" y="2245091"/>
            <a:ext cx="81600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Mars N,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Kerminen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Tamlander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M, et al.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 Clin Oncol 2024;42(13):1477-1487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7" y="1083733"/>
            <a:ext cx="6975063" cy="3742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400" dirty="0"/>
              <a:t>È stata condotta un’analisi di dati longitudinali </a:t>
            </a:r>
            <a:r>
              <a:rPr lang="it-IT" sz="1400" i="1" dirty="0" err="1"/>
              <a:t>real</a:t>
            </a:r>
            <a:r>
              <a:rPr lang="it-IT" sz="1400" i="1" dirty="0"/>
              <a:t>-world</a:t>
            </a:r>
            <a:r>
              <a:rPr lang="it-IT" sz="1400" dirty="0"/>
              <a:t> per valutare la performance di screening di un punteggio di rischio poligenico (PRS) e confrontarla con quella di due fattori tradizionalmente utilizzati per guidare la sorveglianza del rischio in donne selezionate, ovvero l’anamnesi familiare (FH) di carcinoma mammario (BC) e la presenza di varianti patogeniche (PV) in geni di suscettibilità alla malattia.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400" dirty="0"/>
              <a:t>Le dimensioni dell’effetto sono state simili per FH, PV e PRS elevato (&gt;90° percentile). Il potere predittivo positivo (PPV) è aumentato significativamente come funzione del PRS, variando dal 12,7% nel decile di PRS più basso al 39,5% nel decile più alto. La combinazione dei tre fattori ha prodotto PPV fino al 45-50%. Alti valori di PRS hanno conferito un rischio elevato di BC intervallo, mentre il rischio di BC sia intervallo che </a:t>
            </a:r>
            <a:r>
              <a:rPr lang="it-IT" sz="1400" i="1" dirty="0"/>
              <a:t>screen-</a:t>
            </a:r>
            <a:r>
              <a:rPr lang="it-IT" sz="1400" i="1" dirty="0" err="1"/>
              <a:t>detected</a:t>
            </a:r>
            <a:r>
              <a:rPr lang="it-IT" sz="1400" dirty="0"/>
              <a:t> è stato basso con PRS &lt;10° percentile.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400" dirty="0"/>
              <a:t>L’evidenza emersa dallo studio suggerisce la possibilità di forme di screening personalizzate, basate su una valutazione del rischio che tenga conto del PRS individuale, da solo e in combinazione con FH e PV. Saranno necessari ulteriori studi per valutare l’impatto di tale approccio nell’ambito di un programma di screening prospettico – compresi gli aspetti di costo-efficacia, nonché le strategie da attuare per una sua integrazione nella pratica clinica di routine.</a:t>
            </a:r>
            <a:endParaRPr sz="1400" dirty="0"/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dirty="0"/>
              <a:t>Family history (FH) and pathogenic variants (PVs) are used for guiding risk surveillance in selected high-risk women but little is known about their impact for breast cancer screening on population level.</a:t>
            </a:r>
          </a:p>
          <a:p>
            <a:r>
              <a:rPr lang="en-US" dirty="0"/>
              <a:t>In addition, polygenic risk scores (PRSs) have been shown to efficiently stratify breast cancer risk through combining information about common genetic factors into one measure.</a:t>
            </a:r>
          </a:p>
        </p:txBody>
      </p:sp>
      <p:sp>
        <p:nvSpPr>
          <p:cNvPr id="133" name="Google Shape;133;p4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PURPOSE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In longitudinal real-life data, we evaluate PRS, FH, and PVs for stratified screening.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Using </a:t>
            </a:r>
            <a:r>
              <a:rPr lang="en-US" dirty="0" err="1"/>
              <a:t>FinnGen</a:t>
            </a:r>
            <a:r>
              <a:rPr lang="en-US" dirty="0"/>
              <a:t> (N = 117,252), linked to the Mass Screening Registry for breast cancer (1992-2019; nationwide organized biennial screening for age 50-69 years), we assessed the screening performance of a breast cancer PRS and compared its performance with FH of breast cancer and PVs in moderate- (CHEK2)- to high-risk (PALB2) susceptibility genes.</a:t>
            </a:r>
          </a:p>
        </p:txBody>
      </p:sp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METHODS</a:t>
            </a:r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864995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Effect sizes for FH, PVs, and high PRS (&gt;90th percentile) were comparable in screening-aged women, with similar implications for shifting age at screening onset.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 high PRS identified women more likely to be diagnosed with breast cancer after a positive screening finding (positive predictive value [PPV], 39.5% [95% CI, 37.6 to 41.5]).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Combinations of risk factors increased the PPVs up to 45% to 50%.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 high PRS conferred an elevated risk of interval breast cancer (hazard ratio [HR], 2.78 [95% CI, 2.00 to 3.86] at age 50 years; HR, 2.48 [95% CI, 1.67 to 3.70] at age 60 years), and women with a low PRS (&lt;10th percentile) had a low risk for both interval- and screen-detected breast cancers.</a:t>
            </a:r>
          </a:p>
        </p:txBody>
      </p:sp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FINDINGS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Using real-life screening data, this study demonstrates the effectiveness of a breast cancer PRS for risk stratification, alone and combined with FH and PVs.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Further research is required to evaluate their impact in a prospective risk-stratified screening program, including cost-effectiveness.</a:t>
            </a:r>
          </a:p>
        </p:txBody>
      </p:sp>
      <p:sp>
        <p:nvSpPr>
          <p:cNvPr id="163" name="Google Shape;163;p9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CONCLUSIONS</a:t>
            </a:r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616</Words>
  <Application>Microsoft Macintosh PowerPoint</Application>
  <PresentationFormat>Presentazione su schermo (16:9)</PresentationFormat>
  <Paragraphs>22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Calibri</vt:lpstr>
      <vt:lpstr>Comfortaa</vt:lpstr>
      <vt:lpstr>Arial</vt:lpstr>
      <vt:lpstr>Noto Sans Symbols</vt:lpstr>
      <vt:lpstr>Tema di Office</vt:lpstr>
      <vt:lpstr>Presentazione standard di PowerPoint</vt:lpstr>
      <vt:lpstr>Presentazione standard di PowerPoint</vt:lpstr>
      <vt:lpstr>MESSAGGI CHIAVE</vt:lpstr>
      <vt:lpstr>PURPOSE</vt:lpstr>
      <vt:lpstr>METHODS</vt:lpstr>
      <vt:lpstr>FINDINGS</vt:lpstr>
      <vt:lpstr>CONCLUSIONS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BCJS24</dc:title>
  <dc:subject/>
  <dc:creator>Giorgio Mantovani</dc:creator>
  <cp:keywords/>
  <dc:description/>
  <cp:lastModifiedBy>Giorgio Mantovani</cp:lastModifiedBy>
  <cp:revision>10</cp:revision>
  <dcterms:created xsi:type="dcterms:W3CDTF">2019-04-12T11:26:00Z</dcterms:created>
  <dcterms:modified xsi:type="dcterms:W3CDTF">2024-05-31T10:36:43Z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