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58" r:id="rId4"/>
    <p:sldId id="259" r:id="rId5"/>
    <p:sldId id="267" r:id="rId6"/>
    <p:sldId id="266" r:id="rId7"/>
  </p:sldIdLst>
  <p:sldSz cx="9144000" cy="5143500" type="screen16x9"/>
  <p:notesSz cx="6858000" cy="9144000"/>
  <p:embeddedFontLst>
    <p:embeddedFont>
      <p:font typeface="Comfortaa" pitchFamily="2" charset="0"/>
      <p:regular r:id="rId9"/>
      <p:bold r:id="rId10"/>
    </p:embeddedFont>
    <p:embeddedFont>
      <p:font typeface="Noto Sans Symbols" panose="020B050204050402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jaYRsWAbfa9Ac73XBtFWFfTu1S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50" d="100"/>
          <a:sy n="150" d="100"/>
        </p:scale>
        <p:origin x="424" y="1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79253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image" Target="../media/image6.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bg>
      <p:bgPr>
        <a:solidFill>
          <a:schemeClr val="lt1"/>
        </a:solidFill>
        <a:effectLst/>
      </p:bgPr>
    </p:bg>
    <p:spTree>
      <p:nvGrpSpPr>
        <p:cNvPr id="1" name="Shape 12"/>
        <p:cNvGrpSpPr/>
        <p:nvPr/>
      </p:nvGrpSpPr>
      <p:grpSpPr>
        <a:xfrm>
          <a:off x="0" y="0"/>
          <a:ext cx="0" cy="0"/>
          <a:chOff x="0" y="0"/>
          <a:chExt cx="0" cy="0"/>
        </a:xfrm>
      </p:grpSpPr>
      <p:sp>
        <p:nvSpPr>
          <p:cNvPr id="13" name="Google Shape;13;p13"/>
          <p:cNvSpPr/>
          <p:nvPr/>
        </p:nvSpPr>
        <p:spPr>
          <a:xfrm>
            <a:off x="2495708" y="4313027"/>
            <a:ext cx="4152584"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0" u="none" strike="noStrike" cap="none">
                <a:solidFill>
                  <a:schemeClr val="dk1"/>
                </a:solidFill>
                <a:latin typeface="Calibri"/>
                <a:ea typeface="Calibri"/>
                <a:cs typeface="Calibri"/>
                <a:sym typeface="Calibri"/>
              </a:rPr>
              <a:t>Powered by</a:t>
            </a:r>
            <a:endParaRPr sz="900" b="0" i="0" u="none" strike="noStrike" cap="none">
              <a:solidFill>
                <a:schemeClr val="dk1"/>
              </a:solidFill>
              <a:latin typeface="Calibri"/>
              <a:ea typeface="Calibri"/>
              <a:cs typeface="Calibri"/>
              <a:sym typeface="Calibri"/>
            </a:endParaRPr>
          </a:p>
        </p:txBody>
      </p:sp>
      <p:sp>
        <p:nvSpPr>
          <p:cNvPr id="14" name="Google Shape;14;p13"/>
          <p:cNvSpPr/>
          <p:nvPr/>
        </p:nvSpPr>
        <p:spPr>
          <a:xfrm>
            <a:off x="0" y="4257825"/>
            <a:ext cx="9144000" cy="54333"/>
          </a:xfrm>
          <a:prstGeom prst="rect">
            <a:avLst/>
          </a:prstGeom>
          <a:solidFill>
            <a:srgbClr val="976A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13"/>
          <p:cNvSpPr/>
          <p:nvPr/>
        </p:nvSpPr>
        <p:spPr>
          <a:xfrm>
            <a:off x="938026" y="1192696"/>
            <a:ext cx="979721" cy="248479"/>
          </a:xfrm>
          <a:prstGeom prst="rect">
            <a:avLst/>
          </a:prstGeom>
          <a:solidFill>
            <a:srgbClr val="976A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3" descr="Immagine che contiene testo&#10;&#10;Descrizione generata automaticamente"/>
          <p:cNvPicPr preferRelativeResize="0"/>
          <p:nvPr/>
        </p:nvPicPr>
        <p:blipFill rotWithShape="1">
          <a:blip r:embed="rId2">
            <a:alphaModFix/>
          </a:blip>
          <a:srcRect/>
          <a:stretch/>
        </p:blipFill>
        <p:spPr>
          <a:xfrm>
            <a:off x="0" y="0"/>
            <a:ext cx="9153094" cy="1802015"/>
          </a:xfrm>
          <a:prstGeom prst="rect">
            <a:avLst/>
          </a:prstGeom>
          <a:noFill/>
          <a:ln>
            <a:noFill/>
          </a:ln>
        </p:spPr>
      </p:pic>
      <p:sp>
        <p:nvSpPr>
          <p:cNvPr id="17" name="Google Shape;17;p13"/>
          <p:cNvSpPr/>
          <p:nvPr/>
        </p:nvSpPr>
        <p:spPr>
          <a:xfrm>
            <a:off x="4269850" y="1616916"/>
            <a:ext cx="604300" cy="185534"/>
          </a:xfrm>
          <a:prstGeom prst="triangle">
            <a:avLst>
              <a:gd name="adj"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13"/>
          <p:cNvPicPr preferRelativeResize="0"/>
          <p:nvPr/>
        </p:nvPicPr>
        <p:blipFill rotWithShape="1">
          <a:blip r:embed="rId3">
            <a:alphaModFix/>
          </a:blip>
          <a:srcRect/>
          <a:stretch/>
        </p:blipFill>
        <p:spPr>
          <a:xfrm>
            <a:off x="3155950" y="1913243"/>
            <a:ext cx="2832100" cy="533400"/>
          </a:xfrm>
          <a:prstGeom prst="rect">
            <a:avLst/>
          </a:prstGeom>
          <a:noFill/>
          <a:ln>
            <a:noFill/>
          </a:ln>
        </p:spPr>
      </p:pic>
      <p:pic>
        <p:nvPicPr>
          <p:cNvPr id="19" name="Google Shape;19;p13" descr="Immagine che contiene testo, Carattere, logo, Elementi grafici&#10;&#10;Descrizione generata automaticamente"/>
          <p:cNvPicPr preferRelativeResize="0"/>
          <p:nvPr/>
        </p:nvPicPr>
        <p:blipFill rotWithShape="1">
          <a:blip r:embed="rId4">
            <a:alphaModFix/>
          </a:blip>
          <a:srcRect l="14489" t="11479" r="14345" b="9713"/>
          <a:stretch/>
        </p:blipFill>
        <p:spPr>
          <a:xfrm>
            <a:off x="3802711" y="4499912"/>
            <a:ext cx="1538578" cy="4075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Diapositiva titolo">
  <p:cSld name="2_Diapositiva titolo">
    <p:bg>
      <p:bgPr>
        <a:solidFill>
          <a:schemeClr val="lt1"/>
        </a:solidFill>
        <a:effectLst/>
      </p:bgPr>
    </p:bg>
    <p:spTree>
      <p:nvGrpSpPr>
        <p:cNvPr id="1" name="Shape 20"/>
        <p:cNvGrpSpPr/>
        <p:nvPr/>
      </p:nvGrpSpPr>
      <p:grpSpPr>
        <a:xfrm>
          <a:off x="0" y="0"/>
          <a:ext cx="0" cy="0"/>
          <a:chOff x="0" y="0"/>
          <a:chExt cx="0" cy="0"/>
        </a:xfrm>
      </p:grpSpPr>
      <p:sp>
        <p:nvSpPr>
          <p:cNvPr id="21" name="Google Shape;21;p14"/>
          <p:cNvSpPr txBox="1">
            <a:spLocks noGrp="1"/>
          </p:cNvSpPr>
          <p:nvPr>
            <p:ph type="subTitle" idx="1"/>
          </p:nvPr>
        </p:nvSpPr>
        <p:spPr>
          <a:xfrm>
            <a:off x="699707" y="1126492"/>
            <a:ext cx="7796720" cy="401934"/>
          </a:xfrm>
          <a:prstGeom prst="rect">
            <a:avLst/>
          </a:prstGeom>
          <a:noFill/>
          <a:ln>
            <a:noFill/>
          </a:ln>
        </p:spPr>
        <p:txBody>
          <a:bodyPr spcFirstLastPara="1" wrap="square" lIns="91425" tIns="45700" rIns="91425" bIns="45700" anchor="t" anchorCtr="0">
            <a:noAutofit/>
          </a:bodyPr>
          <a:lstStyle>
            <a:lvl1pPr lvl="0" algn="l">
              <a:lnSpc>
                <a:spcPct val="100000"/>
              </a:lnSpc>
              <a:spcBef>
                <a:spcPts val="750"/>
              </a:spcBef>
              <a:spcAft>
                <a:spcPts val="0"/>
              </a:spcAft>
              <a:buSzPts val="2400"/>
              <a:buNone/>
              <a:defRPr sz="2400">
                <a:latin typeface="Calibri"/>
                <a:ea typeface="Calibri"/>
                <a:cs typeface="Calibri"/>
                <a:sym typeface="Calibri"/>
              </a:defRPr>
            </a:lvl1pPr>
            <a:lvl2pPr lvl="1" algn="ctr">
              <a:lnSpc>
                <a:spcPct val="100000"/>
              </a:lnSpc>
              <a:spcBef>
                <a:spcPts val="375"/>
              </a:spcBef>
              <a:spcAft>
                <a:spcPts val="0"/>
              </a:spcAft>
              <a:buSzPts val="1500"/>
              <a:buNone/>
              <a:defRPr sz="1500"/>
            </a:lvl2pPr>
            <a:lvl3pPr lvl="2" algn="ctr">
              <a:lnSpc>
                <a:spcPct val="100000"/>
              </a:lnSpc>
              <a:spcBef>
                <a:spcPts val="375"/>
              </a:spcBef>
              <a:spcAft>
                <a:spcPts val="0"/>
              </a:spcAft>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2" name="Google Shape;22;p14"/>
          <p:cNvSpPr/>
          <p:nvPr/>
        </p:nvSpPr>
        <p:spPr>
          <a:xfrm>
            <a:off x="-55962" y="4912525"/>
            <a:ext cx="9255900" cy="252000"/>
          </a:xfrm>
          <a:prstGeom prst="rect">
            <a:avLst/>
          </a:prstGeom>
          <a:solidFill>
            <a:srgbClr val="976A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 name="Google Shape;23;p14"/>
          <p:cNvPicPr preferRelativeResize="0"/>
          <p:nvPr/>
        </p:nvPicPr>
        <p:blipFill rotWithShape="1">
          <a:blip r:embed="rId2">
            <a:alphaModFix/>
          </a:blip>
          <a:srcRect/>
          <a:stretch/>
        </p:blipFill>
        <p:spPr>
          <a:xfrm>
            <a:off x="4525183" y="4956790"/>
            <a:ext cx="831424" cy="144000"/>
          </a:xfrm>
          <a:prstGeom prst="rect">
            <a:avLst/>
          </a:prstGeom>
          <a:noFill/>
          <a:ln>
            <a:noFill/>
          </a:ln>
        </p:spPr>
      </p:pic>
      <p:sp>
        <p:nvSpPr>
          <p:cNvPr id="24" name="Google Shape;24;p14"/>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b="0" i="0" u="none" strike="noStrike" cap="none">
                <a:solidFill>
                  <a:schemeClr val="lt1"/>
                </a:solidFill>
                <a:latin typeface="Calibri"/>
                <a:ea typeface="Calibri"/>
                <a:cs typeface="Calibri"/>
                <a:sym typeface="Calibri"/>
              </a:rPr>
              <a:t>Powered by</a:t>
            </a:r>
            <a:endParaRPr/>
          </a:p>
        </p:txBody>
      </p:sp>
      <p:pic>
        <p:nvPicPr>
          <p:cNvPr id="25" name="Google Shape;25;p14"/>
          <p:cNvPicPr preferRelativeResize="0"/>
          <p:nvPr/>
        </p:nvPicPr>
        <p:blipFill rotWithShape="1">
          <a:blip r:embed="rId3">
            <a:alphaModFix/>
          </a:blip>
          <a:srcRect/>
          <a:stretch/>
        </p:blipFill>
        <p:spPr>
          <a:xfrm>
            <a:off x="3744568" y="272398"/>
            <a:ext cx="1654865" cy="311678"/>
          </a:xfrm>
          <a:prstGeom prst="rect">
            <a:avLst/>
          </a:prstGeom>
          <a:noFill/>
          <a:ln>
            <a:noFill/>
          </a:ln>
        </p:spPr>
      </p:pic>
      <p:pic>
        <p:nvPicPr>
          <p:cNvPr id="26" name="Google Shape;26;p14"/>
          <p:cNvPicPr preferRelativeResize="0"/>
          <p:nvPr/>
        </p:nvPicPr>
        <p:blipFill rotWithShape="1">
          <a:blip r:embed="rId4">
            <a:alphaModFix/>
          </a:blip>
          <a:srcRect b="86286"/>
          <a:stretch/>
        </p:blipFill>
        <p:spPr>
          <a:xfrm>
            <a:off x="-85481" y="-33115"/>
            <a:ext cx="9314963" cy="252001"/>
          </a:xfrm>
          <a:prstGeom prst="rect">
            <a:avLst/>
          </a:prstGeom>
          <a:noFill/>
          <a:ln>
            <a:noFill/>
          </a:ln>
        </p:spPr>
      </p:pic>
      <p:pic>
        <p:nvPicPr>
          <p:cNvPr id="27" name="Google Shape;27;p14" descr="Immagine che contiene fiore, pianta, grafica vettoriale&#10;&#10;Descrizione generata automaticamente"/>
          <p:cNvPicPr preferRelativeResize="0"/>
          <p:nvPr/>
        </p:nvPicPr>
        <p:blipFill rotWithShape="1">
          <a:blip r:embed="rId5">
            <a:alphaModFix/>
          </a:blip>
          <a:srcRect l="13220"/>
          <a:stretch/>
        </p:blipFill>
        <p:spPr>
          <a:xfrm>
            <a:off x="4304525" y="551929"/>
            <a:ext cx="534951" cy="434879"/>
          </a:xfrm>
          <a:prstGeom prst="rect">
            <a:avLst/>
          </a:prstGeom>
          <a:noFill/>
          <a:ln>
            <a:noFill/>
          </a:ln>
        </p:spPr>
      </p:pic>
      <p:sp>
        <p:nvSpPr>
          <p:cNvPr id="28" name="Google Shape;28;p14">
            <a:hlinkClick r:id="rId6" action="ppaction://hlinksldjump"/>
          </p:cNvPr>
          <p:cNvSpPr/>
          <p:nvPr/>
        </p:nvSpPr>
        <p:spPr>
          <a:xfrm>
            <a:off x="-2800" y="3621002"/>
            <a:ext cx="2252100" cy="9999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4">
            <a:hlinkClick r:id="" action="ppaction://noaction"/>
          </p:cNvPr>
          <p:cNvSpPr/>
          <p:nvPr/>
        </p:nvSpPr>
        <p:spPr>
          <a:xfrm>
            <a:off x="2293680" y="3621012"/>
            <a:ext cx="2252100" cy="12219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4"/>
          <p:cNvSpPr/>
          <p:nvPr/>
        </p:nvSpPr>
        <p:spPr>
          <a:xfrm>
            <a:off x="4590218" y="3621012"/>
            <a:ext cx="2252100" cy="10935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4"/>
          <p:cNvSpPr/>
          <p:nvPr/>
        </p:nvSpPr>
        <p:spPr>
          <a:xfrm>
            <a:off x="6902500" y="3621000"/>
            <a:ext cx="2241600" cy="10935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4">
            <a:hlinkClick r:id="rId6" action="ppaction://hlinksldjump"/>
          </p:cNvPr>
          <p:cNvSpPr/>
          <p:nvPr/>
        </p:nvSpPr>
        <p:spPr>
          <a:xfrm>
            <a:off x="-18600"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4"/>
          <p:cNvSpPr txBox="1"/>
          <p:nvPr/>
        </p:nvSpPr>
        <p:spPr>
          <a:xfrm>
            <a:off x="286395" y="4713050"/>
            <a:ext cx="1636800" cy="204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200" b="1" i="0" u="none" strike="noStrike" cap="none">
                <a:solidFill>
                  <a:schemeClr val="lt1"/>
                </a:solidFill>
                <a:latin typeface="Comfortaa"/>
                <a:ea typeface="Comfortaa"/>
                <a:cs typeface="Comfortaa"/>
                <a:sym typeface="Comfortaa"/>
              </a:rPr>
              <a:t>Messaggi chiave</a:t>
            </a:r>
            <a:endParaRPr sz="1200" b="1" i="0" u="none" strike="noStrike" cap="none">
              <a:solidFill>
                <a:schemeClr val="lt1"/>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p:txBody>
      </p:sp>
      <p:sp>
        <p:nvSpPr>
          <p:cNvPr id="34" name="Google Shape;34;p14"/>
          <p:cNvSpPr/>
          <p:nvPr/>
        </p:nvSpPr>
        <p:spPr>
          <a:xfrm>
            <a:off x="2285833"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4"/>
          <p:cNvSpPr txBox="1"/>
          <p:nvPr/>
        </p:nvSpPr>
        <p:spPr>
          <a:xfrm>
            <a:off x="2293684" y="4604175"/>
            <a:ext cx="2252100" cy="2688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omfortaa"/>
                <a:ea typeface="Comfortaa"/>
                <a:cs typeface="Comfortaa"/>
                <a:sym typeface="Comfortaa"/>
              </a:rPr>
              <a:t>Background &amp; methods</a:t>
            </a:r>
            <a:endParaRPr sz="600" b="1" i="0" u="none" strike="noStrike" cap="none">
              <a:solidFill>
                <a:schemeClr val="lt1"/>
              </a:solidFill>
              <a:latin typeface="Comfortaa"/>
              <a:ea typeface="Comfortaa"/>
              <a:cs typeface="Comfortaa"/>
              <a:sym typeface="Comfortaa"/>
            </a:endParaRPr>
          </a:p>
        </p:txBody>
      </p:sp>
      <p:sp>
        <p:nvSpPr>
          <p:cNvPr id="36" name="Google Shape;36;p14"/>
          <p:cNvSpPr/>
          <p:nvPr/>
        </p:nvSpPr>
        <p:spPr>
          <a:xfrm>
            <a:off x="4590215"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4"/>
          <p:cNvSpPr txBox="1"/>
          <p:nvPr/>
        </p:nvSpPr>
        <p:spPr>
          <a:xfrm>
            <a:off x="4598067" y="4604175"/>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omfortaa"/>
                <a:ea typeface="Comfortaa"/>
                <a:cs typeface="Comfortaa"/>
                <a:sym typeface="Comfortaa"/>
              </a:rPr>
              <a:t>Results</a:t>
            </a:r>
            <a:endParaRPr sz="600" b="1" i="0" u="none" strike="noStrike" cap="none">
              <a:solidFill>
                <a:schemeClr val="lt1"/>
              </a:solidFill>
              <a:latin typeface="Comfortaa"/>
              <a:ea typeface="Comfortaa"/>
              <a:cs typeface="Comfortaa"/>
              <a:sym typeface="Comfortaa"/>
            </a:endParaRPr>
          </a:p>
        </p:txBody>
      </p:sp>
      <p:sp>
        <p:nvSpPr>
          <p:cNvPr id="38" name="Google Shape;38;p14"/>
          <p:cNvSpPr/>
          <p:nvPr/>
        </p:nvSpPr>
        <p:spPr>
          <a:xfrm>
            <a:off x="6894598"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4"/>
          <p:cNvSpPr txBox="1"/>
          <p:nvPr/>
        </p:nvSpPr>
        <p:spPr>
          <a:xfrm>
            <a:off x="6902449" y="4604175"/>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omfortaa"/>
                <a:ea typeface="Comfortaa"/>
                <a:cs typeface="Comfortaa"/>
                <a:sym typeface="Comfortaa"/>
              </a:rPr>
              <a:t>Conclusions</a:t>
            </a:r>
            <a:endParaRPr sz="600" b="1" i="0" u="none" strike="noStrike" cap="none">
              <a:solidFill>
                <a:schemeClr val="lt1"/>
              </a:solidFill>
              <a:latin typeface="Comfortaa"/>
              <a:ea typeface="Comfortaa"/>
              <a:cs typeface="Comfortaa"/>
              <a:sym typeface="Comfortaa"/>
            </a:endParaRPr>
          </a:p>
        </p:txBody>
      </p:sp>
      <p:pic>
        <p:nvPicPr>
          <p:cNvPr id="40" name="Google Shape;40;p14">
            <a:hlinkClick r:id="rId6" action="ppaction://hlinksldjump"/>
          </p:cNvPr>
          <p:cNvPicPr preferRelativeResize="0"/>
          <p:nvPr/>
        </p:nvPicPr>
        <p:blipFill>
          <a:blip r:embed="rId7">
            <a:alphaModFix/>
          </a:blip>
          <a:stretch>
            <a:fillRect/>
          </a:stretch>
        </p:blipFill>
        <p:spPr>
          <a:xfrm>
            <a:off x="189201" y="3208725"/>
            <a:ext cx="1803800" cy="1260250"/>
          </a:xfrm>
          <a:prstGeom prst="rect">
            <a:avLst/>
          </a:prstGeom>
          <a:noFill/>
          <a:ln>
            <a:noFill/>
          </a:ln>
          <a:effectLst>
            <a:outerShdw blurRad="257175" dist="9525" dir="19560000" algn="bl" rotWithShape="0">
              <a:srgbClr val="80296F">
                <a:alpha val="13330"/>
              </a:srgbClr>
            </a:outerShdw>
          </a:effectLst>
        </p:spPr>
      </p:pic>
      <p:pic>
        <p:nvPicPr>
          <p:cNvPr id="41" name="Google Shape;41;p14"/>
          <p:cNvPicPr preferRelativeResize="0"/>
          <p:nvPr/>
        </p:nvPicPr>
        <p:blipFill>
          <a:blip r:embed="rId8">
            <a:alphaModFix/>
          </a:blip>
          <a:stretch>
            <a:fillRect/>
          </a:stretch>
        </p:blipFill>
        <p:spPr>
          <a:xfrm>
            <a:off x="7441275" y="3227957"/>
            <a:ext cx="1309350" cy="1221781"/>
          </a:xfrm>
          <a:prstGeom prst="rect">
            <a:avLst/>
          </a:prstGeom>
          <a:noFill/>
          <a:ln>
            <a:noFill/>
          </a:ln>
        </p:spPr>
      </p:pic>
      <p:pic>
        <p:nvPicPr>
          <p:cNvPr id="42" name="Google Shape;42;p14"/>
          <p:cNvPicPr preferRelativeResize="0"/>
          <p:nvPr/>
        </p:nvPicPr>
        <p:blipFill>
          <a:blip r:embed="rId9">
            <a:alphaModFix/>
          </a:blip>
          <a:stretch>
            <a:fillRect/>
          </a:stretch>
        </p:blipFill>
        <p:spPr>
          <a:xfrm>
            <a:off x="5035950" y="3115299"/>
            <a:ext cx="1418825" cy="1260250"/>
          </a:xfrm>
          <a:prstGeom prst="rect">
            <a:avLst/>
          </a:prstGeom>
          <a:noFill/>
          <a:ln>
            <a:noFill/>
          </a:ln>
          <a:effectLst>
            <a:outerShdw blurRad="257175" dist="9525" dir="19560000" algn="bl" rotWithShape="0">
              <a:srgbClr val="80296F">
                <a:alpha val="13330"/>
              </a:srgbClr>
            </a:outerShdw>
          </a:effectLst>
        </p:spPr>
      </p:pic>
      <p:pic>
        <p:nvPicPr>
          <p:cNvPr id="43" name="Google Shape;43;p14"/>
          <p:cNvPicPr preferRelativeResize="0"/>
          <p:nvPr/>
        </p:nvPicPr>
        <p:blipFill>
          <a:blip r:embed="rId10">
            <a:alphaModFix/>
          </a:blip>
          <a:stretch>
            <a:fillRect/>
          </a:stretch>
        </p:blipFill>
        <p:spPr>
          <a:xfrm>
            <a:off x="2790087" y="3288787"/>
            <a:ext cx="1259375" cy="1061675"/>
          </a:xfrm>
          <a:prstGeom prst="rect">
            <a:avLst/>
          </a:prstGeom>
          <a:noFill/>
          <a:ln>
            <a:noFill/>
          </a:ln>
          <a:effectLst>
            <a:outerShdw blurRad="257175" dist="9525" dir="19560000" algn="bl" rotWithShape="0">
              <a:srgbClr val="80296F">
                <a:alpha val="1333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olo e contenuto" type="obj">
  <p:cSld name="OBJECT">
    <p:spTree>
      <p:nvGrpSpPr>
        <p:cNvPr id="1" name="Shape 44"/>
        <p:cNvGrpSpPr/>
        <p:nvPr/>
      </p:nvGrpSpPr>
      <p:grpSpPr>
        <a:xfrm>
          <a:off x="0" y="0"/>
          <a:ext cx="0" cy="0"/>
          <a:chOff x="0" y="0"/>
          <a:chExt cx="0" cy="0"/>
        </a:xfrm>
      </p:grpSpPr>
      <p:pic>
        <p:nvPicPr>
          <p:cNvPr id="45" name="Google Shape;45;p15"/>
          <p:cNvPicPr preferRelativeResize="0"/>
          <p:nvPr/>
        </p:nvPicPr>
        <p:blipFill rotWithShape="1">
          <a:blip r:embed="rId2">
            <a:alphaModFix/>
          </a:blip>
          <a:srcRect b="86286"/>
          <a:stretch/>
        </p:blipFill>
        <p:spPr>
          <a:xfrm>
            <a:off x="-48325" y="4874000"/>
            <a:ext cx="9240202" cy="297400"/>
          </a:xfrm>
          <a:prstGeom prst="rect">
            <a:avLst/>
          </a:prstGeom>
          <a:noFill/>
          <a:ln>
            <a:noFill/>
          </a:ln>
        </p:spPr>
      </p:pic>
      <p:sp>
        <p:nvSpPr>
          <p:cNvPr id="46" name="Google Shape;46;p15"/>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15"/>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 name="Google Shape;48;p15"/>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49" name="Google Shape;49;p15"/>
          <p:cNvSpPr/>
          <p:nvPr/>
        </p:nvSpPr>
        <p:spPr>
          <a:xfrm>
            <a:off x="3554519" y="4930799"/>
            <a:ext cx="1036200" cy="215400"/>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50" name="Google Shape;50;p15"/>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51" name="Google Shape;51;p15"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52" name="Google Shape;52;p15"/>
          <p:cNvSpPr/>
          <p:nvPr/>
        </p:nvSpPr>
        <p:spPr>
          <a:xfrm>
            <a:off x="0" y="685800"/>
            <a:ext cx="1659600" cy="42030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5"/>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4" name="Google Shape;54;p15">
            <a:hlinkClick r:id="rId6" action="ppaction://hlinksldjump"/>
          </p:cNvPr>
          <p:cNvPicPr preferRelativeResize="0"/>
          <p:nvPr/>
        </p:nvPicPr>
        <p:blipFill>
          <a:blip r:embed="rId7">
            <a:alphaModFix/>
          </a:blip>
          <a:stretch>
            <a:fillRect/>
          </a:stretch>
        </p:blipFill>
        <p:spPr>
          <a:xfrm>
            <a:off x="112043" y="2209625"/>
            <a:ext cx="1435532" cy="1002950"/>
          </a:xfrm>
          <a:prstGeom prst="rect">
            <a:avLst/>
          </a:prstGeom>
          <a:noFill/>
          <a:ln>
            <a:noFill/>
          </a:ln>
          <a:effectLst>
            <a:outerShdw blurRad="257175" dist="9525" dir="19560000" algn="bl" rotWithShape="0">
              <a:srgbClr val="80296F">
                <a:alpha val="1333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olo e contenuto">
  <p:cSld name="2_Titolo e contenuto">
    <p:spTree>
      <p:nvGrpSpPr>
        <p:cNvPr id="1" name="Shape 77"/>
        <p:cNvGrpSpPr/>
        <p:nvPr/>
      </p:nvGrpSpPr>
      <p:grpSpPr>
        <a:xfrm>
          <a:off x="0" y="0"/>
          <a:ext cx="0" cy="0"/>
          <a:chOff x="0" y="0"/>
          <a:chExt cx="0" cy="0"/>
        </a:xfrm>
      </p:grpSpPr>
      <p:sp>
        <p:nvSpPr>
          <p:cNvPr id="78" name="Google Shape;78;p18"/>
          <p:cNvSpPr/>
          <p:nvPr/>
        </p:nvSpPr>
        <p:spPr>
          <a:xfrm>
            <a:off x="0" y="685800"/>
            <a:ext cx="1659600" cy="4202956"/>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 name="Google Shape;79;p18"/>
          <p:cNvPicPr preferRelativeResize="0"/>
          <p:nvPr/>
        </p:nvPicPr>
        <p:blipFill rotWithShape="1">
          <a:blip r:embed="rId2">
            <a:alphaModFix/>
          </a:blip>
          <a:srcRect b="86286"/>
          <a:stretch/>
        </p:blipFill>
        <p:spPr>
          <a:xfrm>
            <a:off x="-68450" y="4891500"/>
            <a:ext cx="9290527" cy="298300"/>
          </a:xfrm>
          <a:prstGeom prst="rect">
            <a:avLst/>
          </a:prstGeom>
          <a:noFill/>
          <a:ln>
            <a:noFill/>
          </a:ln>
        </p:spPr>
      </p:pic>
      <p:sp>
        <p:nvSpPr>
          <p:cNvPr id="80" name="Google Shape;80;p18"/>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8"/>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18"/>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83" name="Google Shape;83;p18"/>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84" name="Google Shape;84;p18"/>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85" name="Google Shape;85;p18"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86" name="Google Shape;86;p18"/>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7" name="Google Shape;87;p18"/>
          <p:cNvPicPr preferRelativeResize="0"/>
          <p:nvPr/>
        </p:nvPicPr>
        <p:blipFill>
          <a:blip r:embed="rId6">
            <a:alphaModFix/>
          </a:blip>
          <a:stretch>
            <a:fillRect/>
          </a:stretch>
        </p:blipFill>
        <p:spPr>
          <a:xfrm>
            <a:off x="192161" y="2178474"/>
            <a:ext cx="1275275" cy="10750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olo e contenuto">
  <p:cSld name="Titolo e contenuto">
    <p:spTree>
      <p:nvGrpSpPr>
        <p:cNvPr id="1" name="Shape 89"/>
        <p:cNvGrpSpPr/>
        <p:nvPr/>
      </p:nvGrpSpPr>
      <p:grpSpPr>
        <a:xfrm>
          <a:off x="0" y="0"/>
          <a:ext cx="0" cy="0"/>
          <a:chOff x="0" y="0"/>
          <a:chExt cx="0" cy="0"/>
        </a:xfrm>
      </p:grpSpPr>
      <p:pic>
        <p:nvPicPr>
          <p:cNvPr id="90" name="Google Shape;90;p20"/>
          <p:cNvPicPr preferRelativeResize="0"/>
          <p:nvPr/>
        </p:nvPicPr>
        <p:blipFill rotWithShape="1">
          <a:blip r:embed="rId2">
            <a:alphaModFix/>
          </a:blip>
          <a:srcRect b="86286"/>
          <a:stretch/>
        </p:blipFill>
        <p:spPr>
          <a:xfrm>
            <a:off x="-85481" y="4891499"/>
            <a:ext cx="9314963" cy="252001"/>
          </a:xfrm>
          <a:prstGeom prst="rect">
            <a:avLst/>
          </a:prstGeom>
          <a:noFill/>
          <a:ln>
            <a:noFill/>
          </a:ln>
        </p:spPr>
      </p:pic>
      <p:pic>
        <p:nvPicPr>
          <p:cNvPr id="91" name="Google Shape;91;p20"/>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92" name="Google Shape;92;p20"/>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93" name="Google Shape;93;p20"/>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94" name="Google Shape;94;p20"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95" name="Google Shape;95;p20">
            <a:hlinkClick r:id="rId6" action="ppaction://hlinksldjump"/>
          </p:cNvPr>
          <p:cNvSpPr/>
          <p:nvPr/>
        </p:nvSpPr>
        <p:spPr>
          <a:xfrm>
            <a:off x="-2796" y="3333055"/>
            <a:ext cx="2252100" cy="12027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0">
            <a:hlinkClick r:id="" action="ppaction://noaction"/>
          </p:cNvPr>
          <p:cNvSpPr/>
          <p:nvPr/>
        </p:nvSpPr>
        <p:spPr>
          <a:xfrm>
            <a:off x="2293684" y="3333067"/>
            <a:ext cx="2252100" cy="14694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0"/>
          <p:cNvSpPr/>
          <p:nvPr/>
        </p:nvSpPr>
        <p:spPr>
          <a:xfrm>
            <a:off x="4590222" y="3333067"/>
            <a:ext cx="2252100" cy="13152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0"/>
          <p:cNvSpPr/>
          <p:nvPr/>
        </p:nvSpPr>
        <p:spPr>
          <a:xfrm>
            <a:off x="6902504" y="3333067"/>
            <a:ext cx="2252100" cy="13152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 name="Google Shape;99;p20">
            <a:hlinkClick r:id="rId6" action="ppaction://hlinksldjump"/>
          </p:cNvPr>
          <p:cNvPicPr preferRelativeResize="0"/>
          <p:nvPr/>
        </p:nvPicPr>
        <p:blipFill rotWithShape="1">
          <a:blip r:embed="rId7">
            <a:alphaModFix/>
          </a:blip>
          <a:srcRect/>
          <a:stretch/>
        </p:blipFill>
        <p:spPr>
          <a:xfrm>
            <a:off x="664898" y="3516853"/>
            <a:ext cx="879805" cy="871219"/>
          </a:xfrm>
          <a:prstGeom prst="rect">
            <a:avLst/>
          </a:prstGeom>
          <a:noFill/>
          <a:ln>
            <a:noFill/>
          </a:ln>
        </p:spPr>
      </p:pic>
      <p:pic>
        <p:nvPicPr>
          <p:cNvPr id="100" name="Google Shape;100;p20">
            <a:hlinkClick r:id="" action="ppaction://noaction"/>
          </p:cNvPr>
          <p:cNvPicPr preferRelativeResize="0"/>
          <p:nvPr/>
        </p:nvPicPr>
        <p:blipFill rotWithShape="1">
          <a:blip r:embed="rId8">
            <a:alphaModFix/>
          </a:blip>
          <a:srcRect/>
          <a:stretch/>
        </p:blipFill>
        <p:spPr>
          <a:xfrm>
            <a:off x="2904675" y="3387629"/>
            <a:ext cx="1013239" cy="1003379"/>
          </a:xfrm>
          <a:prstGeom prst="rect">
            <a:avLst/>
          </a:prstGeom>
          <a:noFill/>
          <a:ln>
            <a:noFill/>
          </a:ln>
        </p:spPr>
      </p:pic>
      <p:pic>
        <p:nvPicPr>
          <p:cNvPr id="101" name="Google Shape;101;p20"/>
          <p:cNvPicPr preferRelativeResize="0"/>
          <p:nvPr/>
        </p:nvPicPr>
        <p:blipFill rotWithShape="1">
          <a:blip r:embed="rId9">
            <a:alphaModFix/>
          </a:blip>
          <a:srcRect/>
          <a:stretch/>
        </p:blipFill>
        <p:spPr>
          <a:xfrm>
            <a:off x="5418217" y="3515366"/>
            <a:ext cx="808613" cy="800767"/>
          </a:xfrm>
          <a:prstGeom prst="rect">
            <a:avLst/>
          </a:prstGeom>
          <a:noFill/>
          <a:ln>
            <a:noFill/>
          </a:ln>
        </p:spPr>
      </p:pic>
      <p:pic>
        <p:nvPicPr>
          <p:cNvPr id="102" name="Google Shape;102;p20"/>
          <p:cNvPicPr preferRelativeResize="0"/>
          <p:nvPr/>
        </p:nvPicPr>
        <p:blipFill rotWithShape="1">
          <a:blip r:embed="rId10">
            <a:alphaModFix/>
          </a:blip>
          <a:srcRect t="-4833"/>
          <a:stretch/>
        </p:blipFill>
        <p:spPr>
          <a:xfrm>
            <a:off x="7588596" y="3498800"/>
            <a:ext cx="879805" cy="871222"/>
          </a:xfrm>
          <a:prstGeom prst="rect">
            <a:avLst/>
          </a:prstGeom>
          <a:noFill/>
          <a:ln>
            <a:noFill/>
          </a:ln>
        </p:spPr>
      </p:pic>
      <p:sp>
        <p:nvSpPr>
          <p:cNvPr id="103" name="Google Shape;103;p20">
            <a:hlinkClick r:id="rId6" action="ppaction://hlinksldjump"/>
          </p:cNvPr>
          <p:cNvSpPr/>
          <p:nvPr/>
        </p:nvSpPr>
        <p:spPr>
          <a:xfrm>
            <a:off x="-18600"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0"/>
          <p:cNvSpPr txBox="1"/>
          <p:nvPr/>
        </p:nvSpPr>
        <p:spPr>
          <a:xfrm>
            <a:off x="286395" y="4672732"/>
            <a:ext cx="1636800" cy="204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200" b="1" i="0" u="none" strike="noStrike" cap="none">
                <a:solidFill>
                  <a:srgbClr val="976A98"/>
                </a:solidFill>
                <a:latin typeface="Comfortaa"/>
                <a:ea typeface="Comfortaa"/>
                <a:cs typeface="Comfortaa"/>
                <a:sym typeface="Comfortaa"/>
              </a:rPr>
              <a:t>Messaggi chiave</a:t>
            </a:r>
            <a:endParaRPr sz="1200" b="1" i="0" u="none" strike="noStrike" cap="none">
              <a:solidFill>
                <a:srgbClr val="976A98"/>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976A98"/>
              </a:solidFill>
              <a:latin typeface="Arial"/>
              <a:ea typeface="Arial"/>
              <a:cs typeface="Arial"/>
              <a:sym typeface="Arial"/>
            </a:endParaRPr>
          </a:p>
        </p:txBody>
      </p:sp>
      <p:sp>
        <p:nvSpPr>
          <p:cNvPr id="105" name="Google Shape;105;p20"/>
          <p:cNvSpPr/>
          <p:nvPr/>
        </p:nvSpPr>
        <p:spPr>
          <a:xfrm>
            <a:off x="2285833"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0"/>
          <p:cNvSpPr txBox="1"/>
          <p:nvPr/>
        </p:nvSpPr>
        <p:spPr>
          <a:xfrm>
            <a:off x="2293684" y="4563857"/>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76A98"/>
                </a:solidFill>
                <a:latin typeface="Comfortaa"/>
                <a:ea typeface="Comfortaa"/>
                <a:cs typeface="Comfortaa"/>
                <a:sym typeface="Comfortaa"/>
              </a:rPr>
              <a:t>Background &amp; methods</a:t>
            </a:r>
            <a:endParaRPr sz="600" b="1" i="0" u="none" strike="noStrike" cap="none">
              <a:solidFill>
                <a:srgbClr val="976A98"/>
              </a:solidFill>
              <a:latin typeface="Comfortaa"/>
              <a:ea typeface="Comfortaa"/>
              <a:cs typeface="Comfortaa"/>
              <a:sym typeface="Comfortaa"/>
            </a:endParaRPr>
          </a:p>
        </p:txBody>
      </p:sp>
      <p:sp>
        <p:nvSpPr>
          <p:cNvPr id="107" name="Google Shape;107;p20"/>
          <p:cNvSpPr/>
          <p:nvPr/>
        </p:nvSpPr>
        <p:spPr>
          <a:xfrm>
            <a:off x="4590215"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0"/>
          <p:cNvSpPr txBox="1"/>
          <p:nvPr/>
        </p:nvSpPr>
        <p:spPr>
          <a:xfrm>
            <a:off x="4598067" y="4563857"/>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76A98"/>
                </a:solidFill>
                <a:latin typeface="Comfortaa"/>
                <a:ea typeface="Comfortaa"/>
                <a:cs typeface="Comfortaa"/>
                <a:sym typeface="Comfortaa"/>
              </a:rPr>
              <a:t>Results</a:t>
            </a:r>
            <a:endParaRPr sz="600" b="1" i="0" u="none" strike="noStrike" cap="none">
              <a:solidFill>
                <a:srgbClr val="976A98"/>
              </a:solidFill>
              <a:latin typeface="Comfortaa"/>
              <a:ea typeface="Comfortaa"/>
              <a:cs typeface="Comfortaa"/>
              <a:sym typeface="Comfortaa"/>
            </a:endParaRPr>
          </a:p>
        </p:txBody>
      </p:sp>
      <p:sp>
        <p:nvSpPr>
          <p:cNvPr id="109" name="Google Shape;109;p20"/>
          <p:cNvSpPr/>
          <p:nvPr/>
        </p:nvSpPr>
        <p:spPr>
          <a:xfrm>
            <a:off x="6894598"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0"/>
          <p:cNvSpPr txBox="1"/>
          <p:nvPr/>
        </p:nvSpPr>
        <p:spPr>
          <a:xfrm>
            <a:off x="6902449" y="4563857"/>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76A98"/>
                </a:solidFill>
                <a:latin typeface="Comfortaa"/>
                <a:ea typeface="Comfortaa"/>
                <a:cs typeface="Comfortaa"/>
                <a:sym typeface="Comfortaa"/>
              </a:rPr>
              <a:t>Conclusions</a:t>
            </a:r>
            <a:endParaRPr sz="600" b="1" i="0" u="none" strike="noStrike" cap="none">
              <a:solidFill>
                <a:srgbClr val="976A98"/>
              </a:solidFill>
              <a:latin typeface="Comfortaa"/>
              <a:ea typeface="Comfortaa"/>
              <a:cs typeface="Comfortaa"/>
              <a:sym typeface="Comfortaa"/>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750"/>
              </a:spcBef>
              <a:spcAft>
                <a:spcPts val="0"/>
              </a:spcAft>
              <a:buClr>
                <a:srgbClr val="0376AF"/>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36550" algn="l" rtl="0">
              <a:lnSpc>
                <a:spcPct val="100000"/>
              </a:lnSpc>
              <a:spcBef>
                <a:spcPts val="375"/>
              </a:spcBef>
              <a:spcAft>
                <a:spcPts val="0"/>
              </a:spcAft>
              <a:buClr>
                <a:srgbClr val="0376AF"/>
              </a:buClr>
              <a:buSzPts val="1700"/>
              <a:buFont typeface="Noto Sans Symbols"/>
              <a:buChar char="▪"/>
              <a:defRPr sz="1700" b="0" i="0" u="none" strike="noStrike" cap="none">
                <a:solidFill>
                  <a:schemeClr val="dk1"/>
                </a:solidFill>
                <a:latin typeface="Arial"/>
                <a:ea typeface="Arial"/>
                <a:cs typeface="Arial"/>
                <a:sym typeface="Arial"/>
              </a:defRPr>
            </a:lvl2pPr>
            <a:lvl3pPr marL="1371600" marR="0" lvl="2" indent="-317500" algn="l" rtl="0">
              <a:lnSpc>
                <a:spcPct val="100000"/>
              </a:lnSpc>
              <a:spcBef>
                <a:spcPts val="375"/>
              </a:spcBef>
              <a:spcAft>
                <a:spcPts val="0"/>
              </a:spcAft>
              <a:buClr>
                <a:srgbClr val="0376AF"/>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2"/>
          <p:cNvSpPr txBox="1">
            <a:spLocks noGrp="1"/>
          </p:cNvSpPr>
          <p:nvPr>
            <p:ph type="title"/>
          </p:nvPr>
        </p:nvSpPr>
        <p:spPr>
          <a:xfrm>
            <a:off x="628650" y="510776"/>
            <a:ext cx="7886700" cy="75723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subTitle" idx="1"/>
          </p:nvPr>
        </p:nvSpPr>
        <p:spPr>
          <a:xfrm>
            <a:off x="487004" y="1151249"/>
            <a:ext cx="8160000" cy="11255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US" sz="2200" b="1" dirty="0"/>
              <a:t>Long-term follow-up of the anthracyclines in early breast cancer trials (USOR 06-090, NSABP B-46-I/USOR 07132, and</a:t>
            </a:r>
            <a:br>
              <a:rPr lang="en-US" sz="2200" b="1" dirty="0"/>
            </a:br>
            <a:r>
              <a:rPr lang="en-US" sz="2200" b="1" dirty="0"/>
              <a:t>NSABP B-49 [NRG Oncology])</a:t>
            </a:r>
            <a:endParaRPr sz="2200" b="1" dirty="0"/>
          </a:p>
        </p:txBody>
      </p:sp>
      <p:sp>
        <p:nvSpPr>
          <p:cNvPr id="120" name="Google Shape;120;p2"/>
          <p:cNvSpPr/>
          <p:nvPr/>
        </p:nvSpPr>
        <p:spPr>
          <a:xfrm>
            <a:off x="487004" y="2362125"/>
            <a:ext cx="8160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0" i="0" u="none" strike="noStrike" cap="none" dirty="0">
                <a:solidFill>
                  <a:schemeClr val="dk1"/>
                </a:solidFill>
                <a:latin typeface="Calibri"/>
                <a:ea typeface="Calibri"/>
                <a:cs typeface="Calibri"/>
                <a:sym typeface="Calibri"/>
              </a:rPr>
              <a:t>Geyer CE Jr, Blum JL, </a:t>
            </a:r>
            <a:r>
              <a:rPr lang="fr-FR" sz="1400" b="0" i="0" u="none" strike="noStrike" cap="none" dirty="0" err="1">
                <a:solidFill>
                  <a:schemeClr val="dk1"/>
                </a:solidFill>
                <a:latin typeface="Calibri"/>
                <a:ea typeface="Calibri"/>
                <a:cs typeface="Calibri"/>
                <a:sym typeface="Calibri"/>
              </a:rPr>
              <a:t>Yothers</a:t>
            </a:r>
            <a:r>
              <a:rPr lang="fr-FR" sz="1400" b="0" i="0" u="none" strike="noStrike" cap="none" dirty="0">
                <a:solidFill>
                  <a:schemeClr val="dk1"/>
                </a:solidFill>
                <a:latin typeface="Calibri"/>
                <a:ea typeface="Calibri"/>
                <a:cs typeface="Calibri"/>
                <a:sym typeface="Calibri"/>
              </a:rPr>
              <a:t> G, et al.</a:t>
            </a:r>
            <a:endParaRPr lang="en-US"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200" dirty="0">
                <a:solidFill>
                  <a:schemeClr val="dk1"/>
                </a:solidFill>
                <a:latin typeface="Calibri"/>
                <a:ea typeface="Calibri"/>
                <a:cs typeface="Calibri"/>
                <a:sym typeface="Calibri"/>
              </a:rPr>
              <a:t>J </a:t>
            </a:r>
            <a:r>
              <a:rPr lang="it-IT" sz="1200" dirty="0" err="1">
                <a:solidFill>
                  <a:schemeClr val="dk1"/>
                </a:solidFill>
                <a:latin typeface="Calibri"/>
                <a:ea typeface="Calibri"/>
                <a:cs typeface="Calibri"/>
                <a:sym typeface="Calibri"/>
              </a:rPr>
              <a:t>Clin</a:t>
            </a:r>
            <a:r>
              <a:rPr lang="it-IT" sz="1200" dirty="0">
                <a:solidFill>
                  <a:schemeClr val="dk1"/>
                </a:solidFill>
                <a:latin typeface="Calibri"/>
                <a:ea typeface="Calibri"/>
                <a:cs typeface="Calibri"/>
                <a:sym typeface="Calibri"/>
              </a:rPr>
              <a:t> </a:t>
            </a:r>
            <a:r>
              <a:rPr lang="it-IT" sz="1200" dirty="0" err="1">
                <a:solidFill>
                  <a:schemeClr val="dk1"/>
                </a:solidFill>
                <a:latin typeface="Calibri"/>
                <a:ea typeface="Calibri"/>
                <a:cs typeface="Calibri"/>
                <a:sym typeface="Calibri"/>
              </a:rPr>
              <a:t>Oncol</a:t>
            </a:r>
            <a:r>
              <a:rPr lang="it-IT" sz="1200" dirty="0">
                <a:solidFill>
                  <a:schemeClr val="dk1"/>
                </a:solidFill>
                <a:latin typeface="Calibri"/>
                <a:ea typeface="Calibri"/>
                <a:cs typeface="Calibri"/>
                <a:sym typeface="Calibri"/>
              </a:rPr>
              <a:t> 2024;42(12):1344-1349</a:t>
            </a:r>
            <a:endParaRPr lang="en-US" sz="12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body" idx="1"/>
          </p:nvPr>
        </p:nvSpPr>
        <p:spPr>
          <a:xfrm>
            <a:off x="1838738" y="1155570"/>
            <a:ext cx="6886518" cy="3579972"/>
          </a:xfrm>
          <a:prstGeom prst="rect">
            <a:avLst/>
          </a:prstGeom>
          <a:noFill/>
          <a:ln>
            <a:noFill/>
          </a:ln>
        </p:spPr>
        <p:txBody>
          <a:bodyPr spcFirstLastPara="1" wrap="square" lIns="91425" tIns="45700" rIns="91425" bIns="45700" anchor="t" anchorCtr="0">
            <a:normAutofit fontScale="70000" lnSpcReduction="20000"/>
          </a:bodyPr>
          <a:lstStyle/>
          <a:p>
            <a:pPr marL="171450" lvl="0" indent="-171450" algn="l" rtl="0">
              <a:lnSpc>
                <a:spcPct val="120000"/>
              </a:lnSpc>
              <a:spcBef>
                <a:spcPts val="0"/>
              </a:spcBef>
              <a:spcAft>
                <a:spcPts val="600"/>
              </a:spcAft>
              <a:buSzPct val="100000"/>
              <a:buChar char="▪"/>
            </a:pPr>
            <a:r>
              <a:rPr lang="it-IT" dirty="0"/>
              <a:t>Gli studi </a:t>
            </a:r>
            <a:r>
              <a:rPr lang="it-IT" dirty="0" err="1"/>
              <a:t>Anthracyclines</a:t>
            </a:r>
            <a:r>
              <a:rPr lang="it-IT" dirty="0"/>
              <a:t> in </a:t>
            </a:r>
            <a:r>
              <a:rPr lang="it-IT" dirty="0" err="1"/>
              <a:t>Early</a:t>
            </a:r>
            <a:r>
              <a:rPr lang="it-IT" dirty="0"/>
              <a:t> </a:t>
            </a:r>
            <a:r>
              <a:rPr lang="it-IT" dirty="0" err="1"/>
              <a:t>Breast</a:t>
            </a:r>
            <a:r>
              <a:rPr lang="it-IT" dirty="0"/>
              <a:t> Cancer (ABC) hanno confrontato l’efficacia di 6 cicli di </a:t>
            </a:r>
            <a:r>
              <a:rPr lang="it-IT" dirty="0" err="1"/>
              <a:t>docetaxel</a:t>
            </a:r>
            <a:r>
              <a:rPr lang="it-IT" dirty="0"/>
              <a:t> e </a:t>
            </a:r>
            <a:r>
              <a:rPr lang="it-IT" dirty="0" err="1"/>
              <a:t>ciclofosfamide</a:t>
            </a:r>
            <a:r>
              <a:rPr lang="it-IT" dirty="0"/>
              <a:t> (TC6) rispetto al regime standard di </a:t>
            </a:r>
            <a:r>
              <a:rPr lang="it-IT" dirty="0" err="1"/>
              <a:t>docetaxel</a:t>
            </a:r>
            <a:r>
              <a:rPr lang="it-IT" dirty="0"/>
              <a:t> o </a:t>
            </a:r>
            <a:r>
              <a:rPr lang="it-IT" dirty="0" err="1"/>
              <a:t>paclitaxel</a:t>
            </a:r>
            <a:r>
              <a:rPr lang="it-IT" dirty="0"/>
              <a:t> con </a:t>
            </a:r>
            <a:r>
              <a:rPr lang="it-IT" dirty="0" err="1"/>
              <a:t>ciclofosfamide</a:t>
            </a:r>
            <a:r>
              <a:rPr lang="it-IT" dirty="0"/>
              <a:t> e doxorubicina (</a:t>
            </a:r>
            <a:r>
              <a:rPr lang="it-IT" dirty="0" err="1"/>
              <a:t>TaxAC</a:t>
            </a:r>
            <a:r>
              <a:rPr lang="it-IT" dirty="0"/>
              <a:t>) nel trattamento adiuvante del carcinoma mammario precoce ad alto rischio.</a:t>
            </a:r>
          </a:p>
          <a:p>
            <a:pPr marL="171450" lvl="0" indent="-171450" algn="l" rtl="0">
              <a:lnSpc>
                <a:spcPct val="120000"/>
              </a:lnSpc>
              <a:spcBef>
                <a:spcPts val="0"/>
              </a:spcBef>
              <a:spcAft>
                <a:spcPts val="600"/>
              </a:spcAft>
              <a:buSzPct val="100000"/>
              <a:buChar char="▪"/>
            </a:pPr>
            <a:r>
              <a:rPr lang="it-IT" dirty="0"/>
              <a:t>L’analisi aggregata finale dei risultati dei tre studi, condotta a un follow-up mediano di 6,9 anni, conferma i dati pubblicati nel 2017, non riuscendo a dimostrare la non inferiorità di TC6 rispetto a </a:t>
            </a:r>
            <a:r>
              <a:rPr lang="it-IT" dirty="0" err="1"/>
              <a:t>TaxAC</a:t>
            </a:r>
            <a:r>
              <a:rPr lang="it-IT" dirty="0"/>
              <a:t> in termini di sopravvivenza libera da malattia invasiva (IDFS) (hazard ratio [HR]: 1,14; IC 80%, 1,04-1,25, rispetto a una soglia di inferiorità predefinita di 1,18).</a:t>
            </a:r>
          </a:p>
          <a:p>
            <a:pPr marL="171450" lvl="0" indent="-171450" algn="l" rtl="0">
              <a:lnSpc>
                <a:spcPct val="120000"/>
              </a:lnSpc>
              <a:spcBef>
                <a:spcPts val="0"/>
              </a:spcBef>
              <a:spcAft>
                <a:spcPts val="600"/>
              </a:spcAft>
              <a:buSzPct val="100000"/>
              <a:buChar char="▪"/>
            </a:pPr>
            <a:r>
              <a:rPr lang="it-IT" dirty="0"/>
              <a:t>È stata osservata una differenza significativa a favore di </a:t>
            </a:r>
            <a:r>
              <a:rPr lang="it-IT" dirty="0" err="1"/>
              <a:t>TaxAC</a:t>
            </a:r>
            <a:r>
              <a:rPr lang="it-IT" dirty="0"/>
              <a:t> in termini di intervallo libero da recidiva (HR, 1,38 [IC 95%, 1,16-1,65]; p = 0,0003), senza tuttavia alcuna differenza in sopravvivenza globale. La revisione degli eventi di IDFS osservati suggerisce che il minor numero di recidive tumorali ottenuto con i regimi </a:t>
            </a:r>
            <a:r>
              <a:rPr lang="it-IT" dirty="0" err="1"/>
              <a:t>antraciclinici</a:t>
            </a:r>
            <a:r>
              <a:rPr lang="it-IT" dirty="0"/>
              <a:t> potrebbe essere controbilanciato da un aumento del rischio di leucemie tardive e decessi non correlati al tumore primario.</a:t>
            </a:r>
            <a:endParaRPr dirty="0"/>
          </a:p>
        </p:txBody>
      </p:sp>
      <p:sp>
        <p:nvSpPr>
          <p:cNvPr id="126" name="Google Shape;126;p3"/>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dirty="0"/>
              <a:t>MESSAGGI CHIAVE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body" idx="1"/>
          </p:nvPr>
        </p:nvSpPr>
        <p:spPr>
          <a:xfrm>
            <a:off x="1838739" y="1369219"/>
            <a:ext cx="6676611" cy="3263505"/>
          </a:xfrm>
        </p:spPr>
        <p:txBody>
          <a:bodyPr spcFirstLastPara="1" wrap="square" lIns="91425" tIns="45700" rIns="91425" bIns="45700" anchor="t" anchorCtr="0">
            <a:normAutofit fontScale="85000" lnSpcReduction="10000"/>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The primary joint efficacy analysis of the Anthracyclines in Early Breast Cancer (ABC) trials reported in 2017 failed to demonstrate </a:t>
            </a:r>
            <a:r>
              <a:rPr lang="en-US" dirty="0" err="1">
                <a:effectLst/>
                <a:latin typeface="Calibri" panose="020F0502020204030204" pitchFamily="34" charset="0"/>
                <a:ea typeface="Calibri" panose="020F0502020204030204" pitchFamily="34" charset="0"/>
                <a:cs typeface="Times New Roman" panose="02020603050405020304" pitchFamily="18" charset="0"/>
              </a:rPr>
              <a:t>nonanthracycline</a:t>
            </a:r>
            <a:r>
              <a:rPr lang="en-US" dirty="0">
                <a:effectLst/>
                <a:latin typeface="Calibri" panose="020F0502020204030204" pitchFamily="34" charset="0"/>
                <a:ea typeface="Calibri" panose="020F0502020204030204" pitchFamily="34" charset="0"/>
                <a:cs typeface="Times New Roman" panose="02020603050405020304" pitchFamily="18" charset="0"/>
              </a:rPr>
              <a:t> adjuvant therapy was noninferior to anthracycline-based regimens in high-risk, early breast cancer.</a:t>
            </a:r>
          </a:p>
          <a:p>
            <a:r>
              <a:rPr lang="en-US" dirty="0">
                <a:effectLst/>
                <a:latin typeface="Calibri" panose="020F0502020204030204" pitchFamily="34" charset="0"/>
                <a:ea typeface="Calibri" panose="020F0502020204030204" pitchFamily="34" charset="0"/>
                <a:cs typeface="Times New Roman" panose="02020603050405020304" pitchFamily="18" charset="0"/>
              </a:rPr>
              <a:t>Full analyses of the studies had proceeded when the prespecified futility boundary was crossed at a planned futility analysis for the ability to demonstrate noninferiority of a </a:t>
            </a:r>
            <a:r>
              <a:rPr lang="en-US" dirty="0" err="1">
                <a:effectLst/>
                <a:latin typeface="Calibri" panose="020F0502020204030204" pitchFamily="34" charset="0"/>
                <a:ea typeface="Calibri" panose="020F0502020204030204" pitchFamily="34" charset="0"/>
                <a:cs typeface="Times New Roman" panose="02020603050405020304" pitchFamily="18" charset="0"/>
              </a:rPr>
              <a:t>nonanthracycline</a:t>
            </a:r>
            <a:r>
              <a:rPr lang="en-US" dirty="0">
                <a:effectLst/>
                <a:latin typeface="Calibri" panose="020F0502020204030204" pitchFamily="34" charset="0"/>
                <a:ea typeface="Calibri" panose="020F0502020204030204" pitchFamily="34" charset="0"/>
                <a:cs typeface="Times New Roman" panose="02020603050405020304" pitchFamily="18" charset="0"/>
              </a:rPr>
              <a:t> regimen with continued follow-up.</a:t>
            </a:r>
          </a:p>
          <a:p>
            <a:r>
              <a:rPr lang="en-US" dirty="0">
                <a:effectLst/>
                <a:latin typeface="Calibri" panose="020F0502020204030204" pitchFamily="34" charset="0"/>
                <a:ea typeface="Calibri" panose="020F0502020204030204" pitchFamily="34" charset="0"/>
                <a:cs typeface="Times New Roman" panose="02020603050405020304" pitchFamily="18" charset="0"/>
              </a:rPr>
              <a:t>These results were presented with 3.3 years of median follow-up.</a:t>
            </a:r>
          </a:p>
          <a:p>
            <a:r>
              <a:rPr lang="en-US" dirty="0">
                <a:effectLst/>
                <a:latin typeface="Calibri" panose="020F0502020204030204" pitchFamily="34" charset="0"/>
                <a:ea typeface="Calibri" panose="020F0502020204030204" pitchFamily="34" charset="0"/>
                <a:cs typeface="Times New Roman" panose="02020603050405020304" pitchFamily="18" charset="0"/>
              </a:rPr>
              <a:t>This manuscript reports results of the final analyses of the study efficacy end points conducted with 6.9 years of median follow-up.</a:t>
            </a:r>
          </a:p>
          <a:p>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 name="Google Shape;133;p4"/>
          <p:cNvSpPr txBox="1">
            <a:spLocks noGrp="1"/>
          </p:cNvSpPr>
          <p:nvPr>
            <p:ph type="title"/>
          </p:nvPr>
        </p:nvSpPr>
        <p:spPr>
          <a:xfrm>
            <a:off x="1838738" y="510776"/>
            <a:ext cx="6676612" cy="757239"/>
          </a:xfrm>
        </p:spPr>
        <p:txBody>
          <a:bodyPr spcFirstLastPara="1" wrap="square" lIns="91425" tIns="45700" rIns="91425" bIns="45700" anchor="ctr" anchorCtr="0">
            <a:normAutofit/>
          </a:bodyPr>
          <a:lstStyle/>
          <a:p>
            <a:pPr lvl="0"/>
            <a:r>
              <a:rPr lang="en-US" dirty="0"/>
              <a:t>ABSTRACT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body" idx="1"/>
          </p:nvPr>
        </p:nvSpPr>
        <p:spPr>
          <a:xfrm>
            <a:off x="1838739" y="1369219"/>
            <a:ext cx="6676611" cy="3263505"/>
          </a:xfrm>
        </p:spPr>
        <p:txBody>
          <a:bodyPr spcFirstLastPara="1" wrap="square" lIns="91425" tIns="45700" rIns="91425" bIns="45700" anchor="t" anchorCtr="0">
            <a:normAutofit fontScale="77500" lnSpcReduction="20000"/>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Long-term analysis of invasive disease-free survival (IDFS), the primary end point of the ABC trials, remains consistent with the original results, as noninferiority of the </a:t>
            </a:r>
            <a:r>
              <a:rPr lang="en-US" dirty="0" err="1">
                <a:effectLst/>
                <a:latin typeface="Calibri" panose="020F0502020204030204" pitchFamily="34" charset="0"/>
                <a:ea typeface="Calibri" panose="020F0502020204030204" pitchFamily="34" charset="0"/>
                <a:cs typeface="Times New Roman" panose="02020603050405020304" pitchFamily="18" charset="0"/>
              </a:rPr>
              <a:t>nonanthracycline</a:t>
            </a:r>
            <a:r>
              <a:rPr lang="en-US" dirty="0">
                <a:effectLst/>
                <a:latin typeface="Calibri" panose="020F0502020204030204" pitchFamily="34" charset="0"/>
                <a:ea typeface="Calibri" panose="020F0502020204030204" pitchFamily="34" charset="0"/>
                <a:cs typeface="Times New Roman" panose="02020603050405020304" pitchFamily="18" charset="0"/>
              </a:rPr>
              <a:t> regimens could not be declared on the basis of the original criteria.</a:t>
            </a:r>
          </a:p>
          <a:p>
            <a:pPr>
              <a:lnSpc>
                <a:spcPct val="12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The secondary end point of recurrence-free interval, which excluded deaths not due to breast cancer as events, favored anthracycline-based regimens, and tests for heterogeneity were significant for hormone receptor status (p = 0.02) favoring anthracycline regimens for the hormone receptor-negative cohorts.</a:t>
            </a:r>
          </a:p>
          <a:p>
            <a:r>
              <a:rPr lang="en-US" dirty="0">
                <a:effectLst/>
                <a:latin typeface="Calibri" panose="020F0502020204030204" pitchFamily="34" charset="0"/>
                <a:ea typeface="Calibri" panose="020F0502020204030204" pitchFamily="34" charset="0"/>
                <a:cs typeface="Times New Roman" panose="02020603050405020304" pitchFamily="18" charset="0"/>
              </a:rPr>
              <a:t>There was no difference in overall survival, and review of the type of IDFS events in the groups suggested reductions in cancer recurrences achieved with anthracycline regimens were offset by late leukemias and deaths unrelated to breast cancer.</a:t>
            </a:r>
          </a:p>
          <a:p>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 name="Google Shape;133;p4"/>
          <p:cNvSpPr txBox="1">
            <a:spLocks noGrp="1"/>
          </p:cNvSpPr>
          <p:nvPr>
            <p:ph type="title"/>
          </p:nvPr>
        </p:nvSpPr>
        <p:spPr>
          <a:xfrm>
            <a:off x="1838738" y="510776"/>
            <a:ext cx="6676612" cy="757239"/>
          </a:xfrm>
        </p:spPr>
        <p:txBody>
          <a:bodyPr spcFirstLastPara="1" wrap="square" lIns="91425" tIns="45700" rIns="91425" bIns="45700" anchor="ctr" anchorCtr="0">
            <a:normAutofit/>
          </a:bodyPr>
          <a:lstStyle/>
          <a:p>
            <a:pPr lvl="0"/>
            <a:r>
              <a:rPr lang="en-US" dirty="0"/>
              <a:t>ABSTRACT</a:t>
            </a:r>
          </a:p>
        </p:txBody>
      </p:sp>
    </p:spTree>
    <p:extLst>
      <p:ext uri="{BB962C8B-B14F-4D97-AF65-F5344CB8AC3E}">
        <p14:creationId xmlns:p14="http://schemas.microsoft.com/office/powerpoint/2010/main" val="177151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484</Words>
  <Application>Microsoft Macintosh PowerPoint</Application>
  <PresentationFormat>Presentazione su schermo (16:9)</PresentationFormat>
  <Paragraphs>18</Paragraphs>
  <Slides>6</Slides>
  <Notes>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Calibri</vt:lpstr>
      <vt:lpstr>Comfortaa</vt:lpstr>
      <vt:lpstr>Arial</vt:lpstr>
      <vt:lpstr>Noto Sans Symbols</vt:lpstr>
      <vt:lpstr>Tema di Office</vt:lpstr>
      <vt:lpstr>Presentazione standard di PowerPoint</vt:lpstr>
      <vt:lpstr>Presentazione standard di PowerPoint</vt:lpstr>
      <vt:lpstr>MESSAGGI CHIAVE</vt:lpstr>
      <vt:lpstr>ABSTRACT</vt:lpstr>
      <vt:lpstr>ABSTRACT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Giorgio Mantovani</dc:creator>
  <cp:lastModifiedBy>Giorgio Mantovani</cp:lastModifiedBy>
  <cp:revision>3</cp:revision>
  <dcterms:created xsi:type="dcterms:W3CDTF">2019-04-12T11:26:00Z</dcterms:created>
  <dcterms:modified xsi:type="dcterms:W3CDTF">2024-05-02T15:00:05Z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