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</p:sldIdLst>
  <p:sldSz cx="9144000" cy="5143500" type="screen16x9"/>
  <p:notesSz cx="6858000" cy="9144000"/>
  <p:embeddedFontLst>
    <p:embeddedFont>
      <p:font typeface="Comfortaa" pitchFamily="2" charset="0"/>
      <p:regular r:id="rId11"/>
      <p:bold r:id="rId12"/>
    </p:embeddedFont>
    <p:embeddedFont>
      <p:font typeface="Noto Sans Symbols" panose="020B050204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434188"/>
            <a:ext cx="81600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Omitting axillary dissection in breast cancer with</a:t>
            </a:r>
            <a:br>
              <a:rPr lang="en-US" sz="2200" b="1" dirty="0"/>
            </a:br>
            <a:r>
              <a:rPr lang="en-US" sz="2200" b="1" dirty="0"/>
              <a:t>sentinel-node metastases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Boniface J,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Filtenborg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Tvedskov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Rydén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L, et al.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Engl J Med 2024;390(13):1163-1175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it-IT" sz="1400" dirty="0"/>
              <a:t>È stato condotto uno studio di non inferiorità in cui pazienti con carcinoma mammario (BC) T1-T3 con linfonodi clinicamente negativi e 1-2 </a:t>
            </a:r>
            <a:r>
              <a:rPr lang="it-IT" sz="1400" dirty="0" err="1"/>
              <a:t>macrometastasi</a:t>
            </a:r>
            <a:r>
              <a:rPr lang="it-IT" sz="1400" dirty="0"/>
              <a:t> del linfonodo sentinella sono state randomizzate 1:1 a dissezione ascellare completa od omissione della procedura. L’endpoint primario era la sopravvivenza globale. In questa sede, si riportano i risultati relativi all’endpoint secondario della sopravvivenza libera da recidiva (RFS).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it-IT" sz="1400" dirty="0"/>
              <a:t>Tra il 2015 e il 2021, è stato arruolato un totale di 2766 pazienti. Il follow-up mediano è stato di 46,8 mesi. Nel complesso, sono stati osservati 191 casi di recidiva o decesso. La RFS stimata a 5 anni è risultata pari all’89,7 vs 88,7% nel gruppo con sola biopsia del linfonodo sentinella rispetto al gruppo della dissezione, con un hazard ratio di recidiva o morte di 0,89 (IC 95% CI, 0,66-1,19), significativamente al di sotto del margine di non inferiorità </a:t>
            </a:r>
            <a:r>
              <a:rPr lang="it-IT" sz="1400" dirty="0" err="1"/>
              <a:t>prespecificato</a:t>
            </a:r>
            <a:r>
              <a:rPr lang="it-IT" sz="1400" dirty="0"/>
              <a:t> di 1,44.</a:t>
            </a:r>
          </a:p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it-IT" sz="1400" dirty="0"/>
              <a:t>Per quanto preliminari, i risultati dello studio forniscono una solida base di evidenza a supporto della possibilità di omettere la dissezione ascellare completa in pazienti BC con linfonodi clinicamente negativi e una/due </a:t>
            </a:r>
            <a:r>
              <a:rPr lang="it-IT" sz="1400" dirty="0" err="1"/>
              <a:t>macrometastasi</a:t>
            </a:r>
            <a:r>
              <a:rPr lang="it-IT" sz="1400" dirty="0"/>
              <a:t> del linfonodo sentinella sottoposte a trattamento sistemico adiuvante e radioterapia linfonodale secondo le linee-guida.</a:t>
            </a:r>
            <a:endParaRPr sz="1400"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Trials evaluating the omission of completion axillary-lymph-node dissection in patients with clinically node-negative breast cancer and sentinel-lymph-node metastases have been compromised by limited statistical power, uncertain nodal radiotherapy target volumes, and a scarcity of data on relevant clinical subgroups.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Char char="▪"/>
            </a:pPr>
            <a:r>
              <a:rPr lang="en-US" sz="1400"/>
              <a:t>We conducted a noninferiority trial in which patients with clinically node-negative primary T1 to T3 breast cancer (tumor size, T1, ≤20 mm; T2, 21 to 50 mm; and T3, &gt;50 mm in the largest dimension) with one or two sentinel-node </a:t>
            </a:r>
            <a:r>
              <a:rPr lang="en-US" sz="1400" err="1"/>
              <a:t>macrometastases</a:t>
            </a:r>
            <a:r>
              <a:rPr lang="en-US" sz="1400"/>
              <a:t> (metastasis size, &gt;2 mm in the largest dimension) were randomly assigned in a 1:1 ratio to completion axillary-lymph-node dissection or its omission (sentinel-node biopsy only).</a:t>
            </a:r>
          </a:p>
          <a:p>
            <a:pPr marL="171450" lvl="0" indent="-17145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Char char="▪"/>
            </a:pPr>
            <a:r>
              <a:rPr lang="en-US" sz="1400"/>
              <a:t>Adjuvant treatment and radiation therapy were used in accordance with national guidelines.</a:t>
            </a:r>
          </a:p>
          <a:p>
            <a:pPr marL="171450" lvl="0" indent="-17145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Char char="▪"/>
            </a:pPr>
            <a:r>
              <a:rPr lang="en-US" sz="1400"/>
              <a:t>The primary end point was overall survival. We report here the per-protocol and modified intention-to-treat analyses of the prespecified secondary end point of recurrence-free survival.</a:t>
            </a:r>
          </a:p>
          <a:p>
            <a:pPr marL="171450" lvl="0" indent="-17145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Char char="▪"/>
            </a:pPr>
            <a:r>
              <a:rPr lang="en-US" sz="1400"/>
              <a:t>To show noninferiority of sentinel-node biopsy only, the upper boundary of the confidence interval for the hazard ratio for recurrence or death had to be below 1.44.</a:t>
            </a:r>
          </a:p>
          <a:p>
            <a:pPr marL="171450" lvl="0" indent="-17145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Char char="▪"/>
            </a:pPr>
            <a:endParaRPr lang="en-US" sz="1400"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METHODS</a:t>
            </a: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71450" lvl="0" indent="-17148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Between January 2015 and December 2021, a total of 2766 patients were enrolled across five countries. The per-protocol population included 2540 patients, of whom 1335 were assigned to undergo sentinel-node biopsy only and 1205 to undergo completion axillary-lymph-node dissection (dissection group).</a:t>
            </a:r>
          </a:p>
          <a:p>
            <a:pPr marL="171450" lvl="0" indent="-17148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Radiation therapy including nodal target volumes was administered to 1192 of 1326 patients (89.9%) in the sentinel-node biopsy-only group and to 1058 of 1197 (88.4%) in the dissection group.</a:t>
            </a:r>
          </a:p>
          <a:p>
            <a:pPr marL="171450" lvl="0" indent="-17148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median follow-up was 46.8 months (range, 1.5 to 94.5). Overall, 191 patients had recurrence or died.</a:t>
            </a:r>
          </a:p>
          <a:p>
            <a:pPr marL="171450" lvl="0" indent="-17148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estimated 5-year recurrence-free survival was 89.7% (95% confidence interval [CI], 87.5 to 91.9) in the sentinel-node biopsy-only group and 88.7% (95% CI, 86.3 to 91.1) in the dissection group, with a country-adjusted hazard ratio for recurrence or death of 0.89 (95% CI, 0.66 to 1.19), which was significantly (p &lt;0.001) below the prespecified noninferiority margin.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SzPct val="100000"/>
              <a:buChar char="▪"/>
            </a:pPr>
            <a:r>
              <a:rPr lang="en-US" dirty="0"/>
              <a:t>The omission of completion axillary-lymph-node dissection was noninferior to the more extensive surgery in patients with clinically node-negative breast cancer who had sentinel-node </a:t>
            </a:r>
            <a:r>
              <a:rPr lang="en-US" dirty="0" err="1"/>
              <a:t>macrometastases</a:t>
            </a:r>
            <a:r>
              <a:rPr lang="en-US" dirty="0"/>
              <a:t>, most of whom received nodal radiation therapy. (Funded by the Swedish Research Council and others; SENOMAC ClinicalTrials.gov number, NCT02240472).</a:t>
            </a:r>
            <a:endParaRPr lang="it-IT"/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674</Words>
  <Application>Microsoft Macintosh PowerPoint</Application>
  <PresentationFormat>Presentazione su schermo (16:9)</PresentationFormat>
  <Paragraphs>22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Calibri</vt:lpstr>
      <vt:lpstr>Comfortaa</vt:lpstr>
      <vt:lpstr>Arial</vt:lpstr>
      <vt:lpstr>Noto Sans Symbols</vt:lpstr>
      <vt:lpstr>Tema di Office</vt:lpstr>
      <vt:lpstr>Presentazione standard di PowerPoint</vt:lpstr>
      <vt:lpstr>Presentazione standard di PowerPoint</vt:lpstr>
      <vt:lpstr>MESSAGGI CHIAVE</vt:lpstr>
      <vt:lpstr>BACKGROUND</vt:lpstr>
      <vt:lpstr>METHODS</vt:lpstr>
      <vt:lpstr>RESULTS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Mantovani</dc:creator>
  <cp:lastModifiedBy>Giorgio Mantovani</cp:lastModifiedBy>
  <cp:revision>4</cp:revision>
  <dcterms:created xsi:type="dcterms:W3CDTF">2019-04-12T11:26:00Z</dcterms:created>
  <dcterms:modified xsi:type="dcterms:W3CDTF">2024-05-02T14:57:13Z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