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5"/>
  </p:notesMasterIdLst>
  <p:sldIdLst>
    <p:sldId id="256" r:id="rId3"/>
    <p:sldId id="269" r:id="rId4"/>
    <p:sldId id="258" r:id="rId5"/>
    <p:sldId id="272" r:id="rId6"/>
    <p:sldId id="273" r:id="rId7"/>
    <p:sldId id="274" r:id="rId8"/>
    <p:sldId id="276" r:id="rId9"/>
    <p:sldId id="275" r:id="rId10"/>
    <p:sldId id="262" r:id="rId11"/>
    <p:sldId id="277" r:id="rId12"/>
    <p:sldId id="261" r:id="rId13"/>
    <p:sldId id="266" r:id="rId14"/>
  </p:sldIdLst>
  <p:sldSz cx="9144000" cy="5143500" type="screen16x9"/>
  <p:notesSz cx="6858000" cy="9144000"/>
  <p:embeddedFontLst>
    <p:embeddedFont>
      <p:font typeface="Comfortaa" panose="020B0604020202020204" charset="0"/>
      <p:regular r:id="rId16"/>
      <p:bold r:id="rId17"/>
    </p:embeddedFont>
    <p:embeddedFont>
      <p:font typeface="Noto Sans Symbol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3" d="100"/>
          <a:sy n="103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04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977bea8f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977bea8f8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c977bea8f8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95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26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90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51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24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12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1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1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1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1_Titolo e contenut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8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13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95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">
  <p:cSld name="2_Titolo e contenuto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96fbf7a20_0_17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c96fbf7a20_0_17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c96fbf7a20_0_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c96fbf7a20_0_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g2c96fbf7a20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c96fbf7a20_0_17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19" name="Google Shape;119;g2c96fbf7a20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c96fbf7a20_0_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c96fbf7a20_0_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2c96fbf7a20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263" y="2243888"/>
            <a:ext cx="1163075" cy="94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6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340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473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5988" y="326202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4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 1">
  <p:cSld name="2_Diapositiva titolo 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977bea8f8_0_2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g2c977bea8f8_0_2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g2c977bea8f8_0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c977bea8f8_0_24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49" name="Google Shape;49;g2c977bea8f8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2c977bea8f8_0_24"/>
          <p:cNvPicPr preferRelativeResize="0"/>
          <p:nvPr/>
        </p:nvPicPr>
        <p:blipFill rotWithShape="1">
          <a:blip r:embed="rId4">
            <a:alphaModFix/>
          </a:blip>
          <a:srcRect b="86285"/>
          <a:stretch/>
        </p:blipFill>
        <p:spPr>
          <a:xfrm>
            <a:off x="-85481" y="-33115"/>
            <a:ext cx="9314961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c977bea8f8_0_2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c977bea8f8_0_2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c977bea8f8_0_2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c977bea8f8_0_2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c977bea8f8_0_2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c977bea8f8_0_2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c977bea8f8_0_2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c977bea8f8_0_2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c977bea8f8_0_2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g2c977bea8f8_0_2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c977bea8f8_0_2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g2c977bea8f8_0_2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c977bea8f8_0_2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g2c977bea8f8_0_2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5" name="Google Shape;65;g2c977bea8f8_0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c977bea8f8_0_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7" name="Google Shape;67;g2c977bea8f8_0_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0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203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426368"/>
            <a:ext cx="6943312" cy="33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19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Pathologic complete response/residual cancer burden class I occurred in 8 of 167 patients and 17 of 167 patients, respectively (15.0%; 95% CI, 9.9%-21.3%), after switching to neoadjuvant chemotherapy due to week 4 or week 12 Ki67 greater than 10%.</a:t>
            </a:r>
          </a:p>
          <a:p>
            <a:pPr marL="285719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PAM50 subtyping derived from RNA sequencing of baseline biopsies available for 753 patients (58%) identified 394 luminal A, 304 luminal B, and 55 </a:t>
            </a:r>
            <a:r>
              <a:rPr lang="en-US" sz="1900" dirty="0" err="1">
                <a:latin typeface="Calibri"/>
                <a:ea typeface="Calibri"/>
                <a:cs typeface="Calibri"/>
                <a:sym typeface="Calibri"/>
              </a:rPr>
              <a:t>nonluminal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 tumors.</a:t>
            </a:r>
          </a:p>
          <a:p>
            <a:pPr marL="285719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A+F led to a greater week 4 Ki67 suppression than anastrozole alone in luminal B tumors (median [IQR], -90.4% [-95.2 to -81.9%] vs -76.7% [-89.0 to -55.6%]; P &lt; .001), but not luminal A tumors.</a:t>
            </a:r>
          </a:p>
          <a:p>
            <a:pPr marL="285719" lvl="0" indent="-28575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Thirty-six </a:t>
            </a:r>
            <a:r>
              <a:rPr lang="en-US" sz="1900" dirty="0" err="1">
                <a:latin typeface="Calibri"/>
                <a:ea typeface="Calibri"/>
                <a:cs typeface="Calibri"/>
                <a:sym typeface="Calibri"/>
              </a:rPr>
              <a:t>nonluminal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 tumors (65.5%) had a week 4 or week 12 Ki67 greater than 10%.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00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749839" y="1583259"/>
            <a:ext cx="6613112" cy="322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In this randomized clinical trial, neither </a:t>
            </a:r>
            <a:r>
              <a:rPr lang="en-US" dirty="0" err="1"/>
              <a:t>fulvestrant</a:t>
            </a:r>
            <a:r>
              <a:rPr lang="en-US" dirty="0"/>
              <a:t> nor A+F significantly improved the 6-month ESDR over anastrozole in ER-rich/ERBB2-negative breast cancer.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Aromatase inhibition remains the standard-of-care NET.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Differential NET response by PAM50 subtype in exploratory analyses warrants further investigation.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 AND RELEVANCE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977bea8f8_0_49"/>
          <p:cNvSpPr txBox="1">
            <a:spLocks noGrp="1"/>
          </p:cNvSpPr>
          <p:nvPr>
            <p:ph type="subTitle" idx="1"/>
          </p:nvPr>
        </p:nvSpPr>
        <p:spPr>
          <a:xfrm>
            <a:off x="420130" y="971681"/>
            <a:ext cx="8498514" cy="160006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Endocrine-sensitive disease rate in postmenopausal patients with estrogen receptor-rich/ERBB2-negative breast cancer receiving neoadjuvant anastrozole, </a:t>
            </a:r>
            <a:r>
              <a:rPr lang="en-US" dirty="0" err="1"/>
              <a:t>fulvestrant</a:t>
            </a:r>
            <a:r>
              <a:rPr lang="en-US" dirty="0"/>
              <a:t>, or their combination: a phase 3 randomized clinical trial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78053E-14D2-2BF9-7C8C-2A9FC071C7C6}"/>
              </a:ext>
            </a:extLst>
          </p:cNvPr>
          <p:cNvSpPr txBox="1"/>
          <p:nvPr/>
        </p:nvSpPr>
        <p:spPr>
          <a:xfrm>
            <a:off x="420130" y="2571750"/>
            <a:ext cx="4658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CX, Suman VJ, Sanati S, et al.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JAMA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2024;10(3):362-71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762538" y="1390649"/>
            <a:ext cx="7025862" cy="346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ALTERNATE è uno studio di fase 3, randomizzato, in aperto, che ha testato l’ipotesi di un aumento del tasso di malattia endocrino-sensibile (ESD) con </a:t>
            </a:r>
            <a:r>
              <a:rPr lang="it-IT" dirty="0" err="1"/>
              <a:t>fulvestrant</a:t>
            </a:r>
            <a:r>
              <a:rPr lang="it-IT" dirty="0"/>
              <a:t> (F) in monoterapia o in combinazione con </a:t>
            </a:r>
            <a:r>
              <a:rPr lang="it-IT" dirty="0" err="1"/>
              <a:t>anastrozolo</a:t>
            </a:r>
            <a:r>
              <a:rPr lang="it-IT" dirty="0"/>
              <a:t> (A) rispetto ad A da solo in donne in post-menopausa con carcinoma mammario HR+/HER2- avviate a terapia neoadiuvante (NA). L’ESD era definita come risposta patologica completa o indice PEPI modificato pari a 0 (ypT1-2N0/N1mic/Ki67 ≤2,7%).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Nelle 1298 partecipanti valutabili, nessuno dei regimi contenenti F ha prodotto un miglioramento significativo del tasso di ESD (ESDR) o del grado di soppressione di Ki67 alla settimana 4. In particolare, la differenza in ESDR è stata del 4,1% con F rispetto ad A e dell’1,8% con A + F rispetto ad A. A + F si è associato a una soppressione significativamente superiore di Ki67 rispetto ad A nel sottogruppo con malattia luminal B.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A differenza di quanto osservato nel setting metastatico, </a:t>
            </a:r>
            <a:r>
              <a:rPr lang="it-IT" dirty="0" err="1"/>
              <a:t>fulvestrant</a:t>
            </a:r>
            <a:r>
              <a:rPr lang="it-IT" dirty="0"/>
              <a:t>, da solo o in aggiunta ad </a:t>
            </a:r>
            <a:r>
              <a:rPr lang="it-IT" dirty="0" err="1"/>
              <a:t>anastrozolo</a:t>
            </a:r>
            <a:r>
              <a:rPr lang="it-IT" dirty="0"/>
              <a:t>, non è risultato superiore ad </a:t>
            </a:r>
            <a:r>
              <a:rPr lang="it-IT" dirty="0" err="1"/>
              <a:t>anastrozolo</a:t>
            </a:r>
            <a:r>
              <a:rPr lang="it-IT" dirty="0"/>
              <a:t> in monoterapia quando somministrato come terapia NA. L’osservazione di un aumento dell’effetto antiproliferativo con la combinazione A + F nella popolazione luminal B merita ulteriori approfondimenti, soprattutto alla luce dell’attuale disponibilità di SERD somministrabili per via orale.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753136"/>
            <a:ext cx="6981412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Adding </a:t>
            </a:r>
            <a:r>
              <a:rPr lang="en-US" dirty="0" err="1"/>
              <a:t>fulvestrant</a:t>
            </a:r>
            <a:r>
              <a:rPr lang="en-US" dirty="0"/>
              <a:t> to anastrozole (A+F) improved survival in postmenopausal women with advanced estrogen receptor (ER)-positive/ERBB2 (formerly HER2)-negative breast cancer. However, the combination has not been tested in early-stage disease.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IMPORTANCE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1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816636"/>
            <a:ext cx="66765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 determine whether neoadjuvant </a:t>
            </a:r>
            <a:r>
              <a:rPr lang="en-US" dirty="0" err="1"/>
              <a:t>fulvestrant</a:t>
            </a:r>
            <a:r>
              <a:rPr lang="en-US" dirty="0"/>
              <a:t> or A+F increases the rate of pathologic complete response or ypT1-2N0/N1mic/Ki67 2.7% or less residual disease (referred to as endocrine-sensitive disease) over anastrozole alone.</a:t>
            </a: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OBJECTIVE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34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549936"/>
            <a:ext cx="6848062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 phase 3 randomized clinical trial assessing differences in clinical and correlative outcomes between each of the </a:t>
            </a:r>
            <a:r>
              <a:rPr lang="en-US" dirty="0" err="1"/>
              <a:t>fulvestrant</a:t>
            </a:r>
            <a:r>
              <a:rPr lang="en-US" dirty="0"/>
              <a:t>-containing arms and the anastrozole arm.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Postmenopausal women with clinical stage II to III, ER-rich (Allred score 6-8 or &gt;66%)/ERBB2-negative breast cancer were included.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All analyses were based on data frozen on March 2, 2023.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DESIGN, SETTING AND PARTICIPANTS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45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678138"/>
            <a:ext cx="6773921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Patients received anastrozole, </a:t>
            </a:r>
            <a:r>
              <a:rPr lang="en-US" dirty="0" err="1"/>
              <a:t>fulvestrant</a:t>
            </a:r>
            <a:r>
              <a:rPr lang="en-US" dirty="0"/>
              <a:t>, or a combination for 6 months preoperatively.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Tumor Ki67 was assessed at week 4 and optionally at week 12, and if greater than 10% at either time point, the patient switched to neoadjuvant chemotherapy or immediate surgery.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INTERVENTIONS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62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7" y="1745547"/>
            <a:ext cx="6740267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primary outcome was the endocrine-sensitive disease rate (ESDR).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 secondary outcome was the percentage change in Ki67 after 4 weeks of neoadjuvant endocrine therapy (NET) (week 4 Ki67 suppression).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MAIN OUTCOMES AND MEASURES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71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426368"/>
            <a:ext cx="6971630" cy="33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Between February 2014 and November 2018, 1362 female patients (mean [SD] age, 65.0 [8.2] years) were enrolled.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the 1298 evaluable patients, ESDRs were 18.7% (95% CI, 15.1%-22.7%), 22.8% (95% CI, 18.9%-27.1%), and 20.5% (95% CI, 16.8%-24.6%) with anastrozole,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fulvestrant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and A+F, respectively.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Compared to anastrozole, neither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fulvestrant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-containing regimen significantly improved ESDR or week 4 Ki67 suppression.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rate of week 4 or week 12 Ki67 greater than 10% was 25.1%, 24.2%, and 15.7% with anastrozole,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fulvestrant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and A+F, respectively.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Presentazione su schermo (16:9)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Comfortaa</vt:lpstr>
      <vt:lpstr>Wingdings</vt:lpstr>
      <vt:lpstr>Noto Sans Symbols</vt:lpstr>
      <vt:lpstr>Calibri</vt:lpstr>
      <vt:lpstr>Arial</vt:lpstr>
      <vt:lpstr>Tema di Office</vt:lpstr>
      <vt:lpstr>1_Tema di Office</vt:lpstr>
      <vt:lpstr>Presentazione standard di PowerPoint</vt:lpstr>
      <vt:lpstr>Presentazione standard di PowerPoint</vt:lpstr>
      <vt:lpstr>MESSAGGI CHIAVE</vt:lpstr>
      <vt:lpstr>IMPORTANCE</vt:lpstr>
      <vt:lpstr>OBJECTIVE</vt:lpstr>
      <vt:lpstr>DESIGN, SETTING AND PARTICIPANTS</vt:lpstr>
      <vt:lpstr>INTERVENTIONS</vt:lpstr>
      <vt:lpstr>MAIN OUTCOMES AND MEASURES</vt:lpstr>
      <vt:lpstr>RESULTS | 1</vt:lpstr>
      <vt:lpstr>RESULTS | 2</vt:lpstr>
      <vt:lpstr>CONCLUSIONS AND RELEVANCE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InfOncology</dc:title>
  <dc:subject/>
  <dc:creator>Antonella Guttà</dc:creator>
  <cp:keywords/>
  <dc:description/>
  <cp:lastModifiedBy>Antonella Guttà</cp:lastModifiedBy>
  <cp:revision>8</cp:revision>
  <dcterms:created xsi:type="dcterms:W3CDTF">2019-04-12T11:26:00Z</dcterms:created>
  <dcterms:modified xsi:type="dcterms:W3CDTF">2024-04-05T15:18:43Z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