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11"/>
  </p:notesMasterIdLst>
  <p:sldIdLst>
    <p:sldId id="256" r:id="rId3"/>
    <p:sldId id="269" r:id="rId4"/>
    <p:sldId id="258" r:id="rId5"/>
    <p:sldId id="272" r:id="rId6"/>
    <p:sldId id="273" r:id="rId7"/>
    <p:sldId id="262" r:id="rId8"/>
    <p:sldId id="261" r:id="rId9"/>
    <p:sldId id="266" r:id="rId10"/>
  </p:sldIdLst>
  <p:sldSz cx="9144000" cy="5143500" type="screen16x9"/>
  <p:notesSz cx="6858000" cy="9144000"/>
  <p:embeddedFontLst>
    <p:embeddedFont>
      <p:font typeface="Comfortaa" panose="020B0604020202020204" charset="0"/>
      <p:regular r:id="rId12"/>
      <p:bold r:id="rId13"/>
    </p:embeddedFont>
    <p:embeddedFont>
      <p:font typeface="Noto Sans Symbol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20" d="100"/>
          <a:sy n="120" d="100"/>
        </p:scale>
        <p:origin x="3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977bea8f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c977bea8f8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c977bea8f8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977bea8f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977bea8f8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c977bea8f8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95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977bea8f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977bea8f8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c977bea8f8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560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slide" Target="../slides/slide8.xm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slide" Target="../slides/slide8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slide" Target="../slides/slide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slide" Target="../slides/slide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1_Titolo e contenut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21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18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134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95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 1">
  <p:cSld name="2_Titolo e contenuto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96fbf7a20_0_17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2c96fbf7a20_0_17"/>
          <p:cNvPicPr preferRelativeResize="0"/>
          <p:nvPr/>
        </p:nvPicPr>
        <p:blipFill rotWithShape="1">
          <a:blip r:embed="rId2">
            <a:alphaModFix/>
          </a:blip>
          <a:srcRect b="86285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c96fbf7a20_0_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2c96fbf7a20_0_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g2c96fbf7a20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c96fbf7a20_0_17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19" name="Google Shape;119;g2c96fbf7a20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c96fbf7a20_0_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 rot="10627742">
            <a:off x="12372" y="15382"/>
            <a:ext cx="627020" cy="5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c96fbf7a20_0_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g2c96fbf7a20_0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263" y="2243888"/>
            <a:ext cx="1163075" cy="94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8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 1 1">
  <p:cSld name="2_Titolo e contenuto 1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96fbf7a20_0_40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2c96fbf7a20_0_40"/>
          <p:cNvPicPr preferRelativeResize="0"/>
          <p:nvPr/>
        </p:nvPicPr>
        <p:blipFill rotWithShape="1">
          <a:blip r:embed="rId2">
            <a:alphaModFix/>
          </a:blip>
          <a:srcRect b="86285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c96fbf7a20_0_40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2c96fbf7a20_0_40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g2c96fbf7a2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c96fbf7a20_0_40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30" name="Google Shape;130;g2c96fbf7a2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c96fbf7a20_0_4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 rot="10627742">
            <a:off x="12372" y="15382"/>
            <a:ext cx="627020" cy="5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c96fbf7a20_0_40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g2c96fbf7a20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025" y="2139175"/>
            <a:ext cx="1327550" cy="115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96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340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4735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 1 1">
  <p:cSld name="2_Titolo e contenuto 1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96fbf7a20_0_40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2c96fbf7a20_0_40"/>
          <p:cNvPicPr preferRelativeResize="0"/>
          <p:nvPr/>
        </p:nvPicPr>
        <p:blipFill rotWithShape="1">
          <a:blip r:embed="rId2">
            <a:alphaModFix/>
          </a:blip>
          <a:srcRect b="86285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c96fbf7a20_0_40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2c96fbf7a20_0_40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g2c96fbf7a2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c96fbf7a20_0_40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30" name="Google Shape;130;g2c96fbf7a2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c96fbf7a20_0_4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 rot="10627742">
            <a:off x="12372" y="15382"/>
            <a:ext cx="627020" cy="5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c96fbf7a20_0_40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g2c96fbf7a20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025" y="2139175"/>
            <a:ext cx="1327550" cy="115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64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69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55988" y="3262025"/>
            <a:ext cx="1327550" cy="115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84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 1">
  <p:cSld name="2_Diapositiva titolo 1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c977bea8f8_0_2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" name="Google Shape;46;g2c977bea8f8_0_2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g2c977bea8f8_0_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2c977bea8f8_0_24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49" name="Google Shape;49;g2c977bea8f8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g2c977bea8f8_0_24"/>
          <p:cNvPicPr preferRelativeResize="0"/>
          <p:nvPr/>
        </p:nvPicPr>
        <p:blipFill rotWithShape="1">
          <a:blip r:embed="rId4">
            <a:alphaModFix/>
          </a:blip>
          <a:srcRect b="86285"/>
          <a:stretch/>
        </p:blipFill>
        <p:spPr>
          <a:xfrm>
            <a:off x="-85481" y="-33115"/>
            <a:ext cx="9314961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2c977bea8f8_0_2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2c977bea8f8_0_2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c977bea8f8_0_2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c977bea8f8_0_2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2c977bea8f8_0_2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2c977bea8f8_0_2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c977bea8f8_0_2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c977bea8f8_0_2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c977bea8f8_0_2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g2c977bea8f8_0_2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c977bea8f8_0_2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g2c977bea8f8_0_2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2c977bea8f8_0_2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g2c977bea8f8_0_2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65" name="Google Shape;65;g2c977bea8f8_0_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2c977bea8f8_0_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67" name="Google Shape;67;g2c977bea8f8_0_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04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2036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c977bea8f8_0_49"/>
          <p:cNvSpPr txBox="1">
            <a:spLocks noGrp="1"/>
          </p:cNvSpPr>
          <p:nvPr>
            <p:ph type="subTitle" idx="1"/>
          </p:nvPr>
        </p:nvSpPr>
        <p:spPr>
          <a:xfrm>
            <a:off x="400222" y="1256374"/>
            <a:ext cx="8696222" cy="11161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Predicting five-year interval second breast cancer risk in women with prior breast cancer</a:t>
            </a:r>
            <a:endParaRPr lang="it-IT" sz="2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78053E-14D2-2BF9-7C8C-2A9FC071C7C6}"/>
              </a:ext>
            </a:extLst>
          </p:cNvPr>
          <p:cNvSpPr txBox="1"/>
          <p:nvPr/>
        </p:nvSpPr>
        <p:spPr>
          <a:xfrm>
            <a:off x="400222" y="2486310"/>
            <a:ext cx="4658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Hubbard RA, Su YR, Bowles EJ, et al.</a:t>
            </a:r>
          </a:p>
          <a:p>
            <a:pPr>
              <a:spcAft>
                <a:spcPts val="600"/>
              </a:spcAft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it-IT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Natl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Cancer </a:t>
            </a:r>
            <a:r>
              <a:rPr lang="it-IT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 Mar 11:djae063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756188" y="1515665"/>
            <a:ext cx="7076662" cy="372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it-IT" dirty="0"/>
              <a:t>È stato costruito un modello di predizione del rischio finalizzato a stimare la probabilità di sviluppo di un secondo tumore “intervallo” nell’anno immediatamente successivo a una mammografia negativa in una coorte di donne con anamnesi di carcinoma mammario sottoposte a un programma di sorveglianza radiologica annuale nel periodo 1996-2019.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it-IT" dirty="0"/>
              <a:t>Nel periodo di osservazione, sono stati registrati 496 tumori intervallo su 173.290 mammografie. Il modello di rischio a un anno è risultato ben calibrato, con un rapporto tra casi attesi e casi osservati di 1,00, e dotato di una discreta accuratezza. La performance del modello è stata simile a prescindere dal gruppo razziale/etnico di appartenenza.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it-IT" dirty="0"/>
              <a:t>Il rischio cumulativo mediano di secondo tumore intervallo nel quinquennio successivo a ciascuna mammografia – derivato dal modello a un anno – è risultato pari all’1,20% ed è stato più alto nelle donne di età inferiore a 40 anni o in </a:t>
            </a:r>
            <a:r>
              <a:rPr lang="it-IT" dirty="0" err="1"/>
              <a:t>pre</a:t>
            </a:r>
            <a:r>
              <a:rPr lang="it-IT" dirty="0"/>
              <a:t>/peri-menopausa alla diagnosi e in quelle con recettori ormonali negativi. Le donne designate dal modello come ad alto rischio potrebbero trarre beneficio da un programma personalizzato di follow-up radiologico.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dirty="0"/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977bea8f8_0_54"/>
          <p:cNvSpPr txBox="1">
            <a:spLocks noGrp="1"/>
          </p:cNvSpPr>
          <p:nvPr>
            <p:ph type="body" idx="1"/>
          </p:nvPr>
        </p:nvSpPr>
        <p:spPr>
          <a:xfrm>
            <a:off x="1838738" y="1725918"/>
            <a:ext cx="6816312" cy="22727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Annual surveillance mammography is recommended for women with a personal history of breast cancer.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Risk prediction models that estimate mammography failures such as interval second breast cancers could help to tailor surveillance imaging regimens to women’s individual risk profiles.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g2c977bea8f8_0_5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BACKGROUND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916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977bea8f8_0_54"/>
          <p:cNvSpPr txBox="1">
            <a:spLocks noGrp="1"/>
          </p:cNvSpPr>
          <p:nvPr>
            <p:ph type="body" idx="1"/>
          </p:nvPr>
        </p:nvSpPr>
        <p:spPr>
          <a:xfrm>
            <a:off x="1838738" y="1518186"/>
            <a:ext cx="6752812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 a cohort of women with a history of breast cancer receiving surveillance mammography in the Breast Cancer Surveillance Consortium in 1996-2019, we used LASSO-penalized regression to estimate the probability of an interval second cancer (invasive cancer or ductal carcinoma in situ) in the one-year following a negative surveillance mammogram.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Based on predicted risks from this one-year risk model, we generated cumulative risks of an interval second cancer for the five-year period following each mammogram.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Model performance was evaluated using cross-validation in the overall cohort and within race and ethnicity strata.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g2c977bea8f8_0_5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METHODS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73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426368"/>
            <a:ext cx="6943312" cy="33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19" lvl="0" indent="-285750" algn="l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173,290 surveillance mammograms, we observed 496 interval cancers. One-year risk models were well-calibrated (expected/observed ratio = 1.00) with good accuracy (area under the receiver operating characteristic curve = 0.64).</a:t>
            </a:r>
          </a:p>
          <a:p>
            <a:pPr marL="285719" lvl="0" indent="-285750" algn="l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Model performance was similar across race and ethnicity groups. The median five-year cumulative risk was 1.20% (interquartile range 0.93-1.63%).</a:t>
            </a:r>
          </a:p>
          <a:p>
            <a:pPr marL="285719" lvl="0" indent="-285750" algn="l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Median five-year risks were highest in women who were under age 40 or pre- or peri-menopausal at diagnosis and those with estrogen receptor-negative primary breast cancers.</a:t>
            </a:r>
          </a:p>
          <a:p>
            <a:pPr marL="285719" lvl="0" indent="-285750" algn="l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749838" y="1508918"/>
            <a:ext cx="6981411" cy="32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31944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Our risk model identified women at high risk of interval second breast cancers who may benefit from additional surveillance imaging modalities.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31944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Risk models should be evaluated to determine if risk-guided supplemental surveillance imaging improves early detection and decreases surveillance failures.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1944"/>
              </a:buClr>
              <a:buSzPct val="100000"/>
              <a:buNone/>
            </a:pPr>
            <a:endParaRPr dirty="0"/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Presentazione su schermo (16:9)</PresentationFormat>
  <Paragraphs>24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Wingdings</vt:lpstr>
      <vt:lpstr>Noto Sans Symbols</vt:lpstr>
      <vt:lpstr>Comfortaa</vt:lpstr>
      <vt:lpstr>Calibri</vt:lpstr>
      <vt:lpstr>Arial</vt:lpstr>
      <vt:lpstr>Tema di Office</vt:lpstr>
      <vt:lpstr>1_Tema di Office</vt:lpstr>
      <vt:lpstr>Presentazione standard di PowerPoint</vt:lpstr>
      <vt:lpstr>Presentazione standard di PowerPoint</vt:lpstr>
      <vt:lpstr>MESSAGGI CHIAVE</vt:lpstr>
      <vt:lpstr>BACKGROUND</vt:lpstr>
      <vt:lpstr>METHODS</vt:lpstr>
      <vt:lpstr>RESULTS</vt:lpstr>
      <vt:lpstr>CONCLUSIONS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InfOncology</dc:title>
  <dc:subject/>
  <dc:creator>Antonella Guttà</dc:creator>
  <cp:keywords/>
  <dc:description/>
  <cp:lastModifiedBy>Antonella Guttà</cp:lastModifiedBy>
  <cp:revision>8</cp:revision>
  <dcterms:created xsi:type="dcterms:W3CDTF">2019-04-12T11:26:00Z</dcterms:created>
  <dcterms:modified xsi:type="dcterms:W3CDTF">2024-04-05T14:53:04Z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