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0"/>
  </p:notesMasterIdLst>
  <p:sldIdLst>
    <p:sldId id="256" r:id="rId3"/>
    <p:sldId id="269" r:id="rId4"/>
    <p:sldId id="258" r:id="rId5"/>
    <p:sldId id="272" r:id="rId6"/>
    <p:sldId id="262" r:id="rId7"/>
    <p:sldId id="261" r:id="rId8"/>
    <p:sldId id="266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Noto Sans Symbol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977bea8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977bea8f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c977bea8f8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77bea8f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77bea8f8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c977bea8f8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7.xm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slide" Target="../slides/slide7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4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1_Titolo e contenut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1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3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9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">
  <p:cSld name="2_Titolo e contenuto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96fbf7a20_0_17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c96fbf7a20_0_17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96fbf7a20_0_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c96fbf7a20_0_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g2c96fbf7a20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c96fbf7a20_0_17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19" name="Google Shape;119;g2c96fbf7a20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c96fbf7a20_0_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c96fbf7a20_0_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2c96fbf7a20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263" y="2243888"/>
            <a:ext cx="1163075" cy="94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8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6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34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473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 1 1">
  <p:cSld name="2_Titolo e contenuto 1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96fbf7a20_0_40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c96fbf7a20_0_40"/>
          <p:cNvPicPr preferRelativeResize="0"/>
          <p:nvPr/>
        </p:nvPicPr>
        <p:blipFill rotWithShape="1">
          <a:blip r:embed="rId2">
            <a:alphaModFix/>
          </a:blip>
          <a:srcRect b="86285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c96fbf7a20_0_40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2c96fbf7a20_0_40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c96fbf7a2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c96fbf7a20_0_40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130" name="Google Shape;130;g2c96fbf7a2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c96fbf7a20_0_4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 rot="10627742">
            <a:off x="12372" y="15382"/>
            <a:ext cx="627020" cy="5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c96fbf7a20_0_40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c96fbf7a20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025" y="213917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9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55988" y="3262025"/>
            <a:ext cx="1327550" cy="115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8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 1">
  <p:cSld name="2_Diapositiva titolo 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977bea8f8_0_2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g2c977bea8f8_0_2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g2c977bea8f8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c977bea8f8_0_24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37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49" name="Google Shape;49;g2c977bea8f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2c977bea8f8_0_24"/>
          <p:cNvPicPr preferRelativeResize="0"/>
          <p:nvPr/>
        </p:nvPicPr>
        <p:blipFill rotWithShape="1">
          <a:blip r:embed="rId4">
            <a:alphaModFix/>
          </a:blip>
          <a:srcRect b="86285"/>
          <a:stretch/>
        </p:blipFill>
        <p:spPr>
          <a:xfrm>
            <a:off x="-85481" y="-33115"/>
            <a:ext cx="9314961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2c977bea8f8_0_2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17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c977bea8f8_0_2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c977bea8f8_0_2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c977bea8f8_0_2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c977bea8f8_0_2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c977bea8f8_0_2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977bea8f8_0_2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c977bea8f8_0_2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c977bea8f8_0_2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g2c977bea8f8_0_2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c977bea8f8_0_2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g2c977bea8f8_0_2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c977bea8f8_0_2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g2c977bea8f8_0_2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5" name="Google Shape;65;g2c977bea8f8_0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2c977bea8f8_0_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67" name="Google Shape;67;g2c977bea8f8_0_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0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036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977bea8f8_0_49"/>
          <p:cNvSpPr txBox="1">
            <a:spLocks noGrp="1"/>
          </p:cNvSpPr>
          <p:nvPr>
            <p:ph type="subTitle" idx="1"/>
          </p:nvPr>
        </p:nvSpPr>
        <p:spPr>
          <a:xfrm>
            <a:off x="225356" y="947538"/>
            <a:ext cx="8693287" cy="160006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Adjuvant </a:t>
            </a:r>
            <a:r>
              <a:rPr lang="en-US" dirty="0" err="1"/>
              <a:t>abemaciclib</a:t>
            </a:r>
            <a:r>
              <a:rPr lang="en-US" dirty="0"/>
              <a:t> plus endocrine therapy for hormone receptor-positive, human epidermal growth factor receptor 2-negative, high-risk early breast cancer: results from a preplanned </a:t>
            </a:r>
            <a:r>
              <a:rPr lang="en-US" dirty="0" err="1"/>
              <a:t>monarchE</a:t>
            </a:r>
            <a:r>
              <a:rPr lang="en-US" dirty="0"/>
              <a:t> overall survival interim analysis, including 5-year efficacy outcomes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78053E-14D2-2BF9-7C8C-2A9FC071C7C6}"/>
              </a:ext>
            </a:extLst>
          </p:cNvPr>
          <p:cNvSpPr txBox="1"/>
          <p:nvPr/>
        </p:nvSpPr>
        <p:spPr>
          <a:xfrm>
            <a:off x="225356" y="2571750"/>
            <a:ext cx="4658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Rastogi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O’Shaughnessy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J, Martin M, et al.  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2024;42(9):987-93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756188" y="1591865"/>
            <a:ext cx="6956012" cy="37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3300" dirty="0"/>
              <a:t>Vengono presentati i risultati di un’analisi ad interim </a:t>
            </a:r>
            <a:r>
              <a:rPr lang="it-IT" sz="3300" dirty="0" err="1"/>
              <a:t>prespecificata</a:t>
            </a:r>
            <a:r>
              <a:rPr lang="it-IT" sz="3300" dirty="0"/>
              <a:t> della sopravvivenza globale (OS) in </a:t>
            </a:r>
            <a:r>
              <a:rPr lang="it-IT" sz="3300" dirty="0" err="1"/>
              <a:t>monarchE</a:t>
            </a:r>
            <a:r>
              <a:rPr lang="it-IT" sz="3300" dirty="0"/>
              <a:t>, uno studio globale di fase 3, randomizzato, in aperto, che ha valutato </a:t>
            </a:r>
            <a:r>
              <a:rPr lang="it-IT" sz="3300" dirty="0" err="1"/>
              <a:t>abemaciclib</a:t>
            </a:r>
            <a:r>
              <a:rPr lang="it-IT" sz="3300" dirty="0"/>
              <a:t> + endocrinoterapia (ET) rispetto a ET da sola nel trattamento di pazienti con carcinoma mammario precoce HR+/HER2-, con linfonodi positivi e ad alto rischio di recidiva.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3300" dirty="0"/>
              <a:t>L’analisi, condotta a una mediana di follow-up di 54 mesi, ha confermato il beneficio dell’aggiunta di </a:t>
            </a:r>
            <a:r>
              <a:rPr lang="it-IT" sz="3300" dirty="0" err="1"/>
              <a:t>abemaciclib</a:t>
            </a:r>
            <a:r>
              <a:rPr lang="it-IT" sz="3300" dirty="0"/>
              <a:t> all’ET standard in termini di sopravvivenza libera da malattia invasiva (IDFS) e sopravvivenza libera da recidiva a distanza (DRFS). Tale persistenza del beneficio si è tradotta in una separazione continua delle curve, con un’intensificazione del miglioramento assoluto nei tassi di IDFS e DRFS a 5 anni rispetto ai dati a 4 e a 3 anni.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it-IT" sz="3300" dirty="0"/>
              <a:t>La differenza in OS non ha invece raggiunto la significatività statistica, con un hazard ratio di morte di 0,903 e una p di 0,284. D’altra parte, l’assenza di nuovi segnali di sicurezza, l’ulteriore riduzione a 5 anni del rischio di recidiva – coerente con un effetto </a:t>
            </a:r>
            <a:r>
              <a:rPr lang="it-IT" sz="3300" dirty="0" err="1"/>
              <a:t>carryover</a:t>
            </a:r>
            <a:r>
              <a:rPr lang="it-IT" sz="3300" dirty="0"/>
              <a:t> – e il minor numero di decessi osservati nel braccio sperimentale rispetto ai controlli supportano ulteriormente l’uso di </a:t>
            </a:r>
            <a:r>
              <a:rPr lang="it-IT" sz="3300" dirty="0" err="1"/>
              <a:t>abemaciclib</a:t>
            </a:r>
            <a:r>
              <a:rPr lang="it-IT" sz="3300" dirty="0"/>
              <a:t> adiuvante in pazienti con carcinoma mammario precoce ad alto rischio.</a:t>
            </a: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977bea8f8_0_54"/>
          <p:cNvSpPr txBox="1">
            <a:spLocks noGrp="1"/>
          </p:cNvSpPr>
          <p:nvPr>
            <p:ph type="body" idx="1"/>
          </p:nvPr>
        </p:nvSpPr>
        <p:spPr>
          <a:xfrm>
            <a:off x="1838738" y="1492786"/>
            <a:ext cx="66765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Two years of adjuvant </a:t>
            </a:r>
            <a:r>
              <a:rPr lang="en-US" dirty="0" err="1"/>
              <a:t>abemaciclib</a:t>
            </a:r>
            <a:r>
              <a:rPr lang="en-US" dirty="0"/>
              <a:t> combined with endocrine therapy (ET) resulted in a significant improvement in invasive disease-free survival (IDFS) and distant relapse-free survival (DRFS) that persisted beyond the 2-year treatment period in patients with hormone receptor-positive, human epidermal growth factor receptor 2-negative, node-positive, high-risk early breast cancer (EBC).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Here, we report 5-year efficacy results from a prespecified overall survival (OS) interim analysis.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g2c977bea8f8_0_5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500" cy="75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BACKGROUND AND METHODS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1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426368"/>
            <a:ext cx="6943312" cy="33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intent-to-treat population, with a median follow-up of 54 months, the benefit of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abemaciclib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was sustained with hazard ratios of 0.680 (95% CI, 0.599 to 0.772) for IDFS and 0.675 (95% CI, 0.588 to 0.774) for DRFS.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This persistence of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abemaciclib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benefit translated to continuous separation of the curves with a deepening in 5-year absolute improvement in IDFS and DRFS rates of 7.6% and 6.7%, respectively, compared with rates of 6% and 5.3% at 4 years and 4.8% and 4.1% at 3 years.</a:t>
            </a:r>
          </a:p>
          <a:p>
            <a:pPr marL="285719" lvl="0" indent="-28575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With fewer deaths 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abemaciclib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plus ET arm compared with the ET-alone arm (208 v 234), statistical significance was not reached for OS. No new safety signals were observed.</a:t>
            </a:r>
          </a:p>
          <a:p>
            <a:pPr marL="285719" lvl="0" indent="-285750" algn="l" rtl="0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749839" y="1508918"/>
            <a:ext cx="6613112" cy="347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In conclusion, </a:t>
            </a:r>
            <a:r>
              <a:rPr lang="en-US" dirty="0" err="1"/>
              <a:t>abemaciclib</a:t>
            </a:r>
            <a:r>
              <a:rPr lang="en-US" dirty="0"/>
              <a:t> plus ET continued to reduce the risk of developing invasive and distant disease recurrence beyond the completion of treatment.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r>
              <a:rPr lang="en-US" dirty="0"/>
              <a:t>The increasing absolute improvement at 5 years is consistent with a carryover effect and further supports the use of </a:t>
            </a:r>
            <a:r>
              <a:rPr lang="en-US" dirty="0" err="1"/>
              <a:t>abemaciclib</a:t>
            </a:r>
            <a:r>
              <a:rPr lang="en-US" dirty="0"/>
              <a:t> in patients with high-risk EBC.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1944"/>
              </a:buClr>
              <a:buSzPct val="100000"/>
              <a:buFont typeface="Wingdings" pitchFamily="2" charset="2"/>
              <a:buChar char="§"/>
            </a:pP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Presentazione su schermo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Wingdings</vt:lpstr>
      <vt:lpstr>Comfortaa</vt:lpstr>
      <vt:lpstr>Noto Sans Symbols</vt:lpstr>
      <vt:lpstr>Calibri</vt:lpstr>
      <vt:lpstr>Arial</vt:lpstr>
      <vt:lpstr>Tema di Office</vt:lpstr>
      <vt:lpstr>1_Tema di Office</vt:lpstr>
      <vt:lpstr>Presentazione standard di PowerPoint</vt:lpstr>
      <vt:lpstr>Presentazione standard di PowerPoint</vt:lpstr>
      <vt:lpstr>MESSAGGI CHIAVE</vt:lpstr>
      <vt:lpstr>BACKGROUND AND METHODS</vt:lpstr>
      <vt:lpstr>RESULTS</vt:lpstr>
      <vt:lpstr>CONCLUSIONS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InfOncology</dc:title>
  <dc:subject/>
  <dc:creator>Antonella Guttà</dc:creator>
  <cp:keywords/>
  <dc:description/>
  <cp:lastModifiedBy>Antonella Guttà</cp:lastModifiedBy>
  <cp:revision>7</cp:revision>
  <dcterms:created xsi:type="dcterms:W3CDTF">2019-04-12T11:26:00Z</dcterms:created>
  <dcterms:modified xsi:type="dcterms:W3CDTF">2024-04-05T14:38:37Z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