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2"/>
  </p:notesMasterIdLst>
  <p:sldIdLst>
    <p:sldId id="256" r:id="rId3"/>
    <p:sldId id="269" r:id="rId4"/>
    <p:sldId id="258" r:id="rId5"/>
    <p:sldId id="272" r:id="rId6"/>
    <p:sldId id="273" r:id="rId7"/>
    <p:sldId id="262" r:id="rId8"/>
    <p:sldId id="263" r:id="rId9"/>
    <p:sldId id="261" r:id="rId10"/>
    <p:sldId id="266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Noto Sans Symbol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0" d="100"/>
          <a:sy n="120" d="100"/>
        </p:scale>
        <p:origin x="37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977bea8f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977bea8f8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c977bea8f8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95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93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9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9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1_Titolo e contenut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13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">
  <p:cSld name="2_Titolo e contenuto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6fbf7a20_0_17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c96fbf7a20_0_17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96fbf7a20_0_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c96fbf7a20_0_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2c96fbf7a20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c96fbf7a20_0_17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19" name="Google Shape;119;g2c96fbf7a20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c96fbf7a20_0_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c96fbf7a20_0_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2c96fbf7a20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63" y="2243888"/>
            <a:ext cx="1163075" cy="94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34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473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5988" y="326202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4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 1">
  <p:cSld name="2_Diapositiva titolo 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977bea8f8_0_2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g2c977bea8f8_0_2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g2c977bea8f8_0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c977bea8f8_0_24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49" name="Google Shape;49;g2c977bea8f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2c977bea8f8_0_24"/>
          <p:cNvPicPr preferRelativeResize="0"/>
          <p:nvPr/>
        </p:nvPicPr>
        <p:blipFill rotWithShape="1">
          <a:blip r:embed="rId4">
            <a:alphaModFix/>
          </a:blip>
          <a:srcRect b="86285"/>
          <a:stretch/>
        </p:blipFill>
        <p:spPr>
          <a:xfrm>
            <a:off x="-85481" y="-33115"/>
            <a:ext cx="9314961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c977bea8f8_0_2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c977bea8f8_0_2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c977bea8f8_0_2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c977bea8f8_0_2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c977bea8f8_0_2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c977bea8f8_0_2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c977bea8f8_0_2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c977bea8f8_0_2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c977bea8f8_0_2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g2c977bea8f8_0_2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c977bea8f8_0_2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g2c977bea8f8_0_2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c977bea8f8_0_2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g2c977bea8f8_0_2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5" name="Google Shape;65;g2c977bea8f8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c977bea8f8_0_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7" name="Google Shape;67;g2c977bea8f8_0_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0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203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977bea8f8_0_49"/>
          <p:cNvSpPr txBox="1">
            <a:spLocks noGrp="1"/>
          </p:cNvSpPr>
          <p:nvPr>
            <p:ph type="subTitle" idx="1"/>
          </p:nvPr>
        </p:nvSpPr>
        <p:spPr>
          <a:xfrm>
            <a:off x="490907" y="1414492"/>
            <a:ext cx="7796700" cy="9471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sz="2800" dirty="0"/>
              <a:t>Ribociclib plus endocrine therapy in</a:t>
            </a:r>
            <a:br>
              <a:rPr lang="en-US" sz="2800" dirty="0"/>
            </a:br>
            <a:r>
              <a:rPr lang="en-US" sz="2800" dirty="0"/>
              <a:t>early breast cancer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78053E-14D2-2BF9-7C8C-2A9FC071C7C6}"/>
              </a:ext>
            </a:extLst>
          </p:cNvPr>
          <p:cNvSpPr txBox="1"/>
          <p:nvPr/>
        </p:nvSpPr>
        <p:spPr>
          <a:xfrm>
            <a:off x="490907" y="2547607"/>
            <a:ext cx="4658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Slamon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Lipatov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Nowecki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et al.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2024;390(12):1080-91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7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sz="2200" dirty="0"/>
              <a:t>NATALEE è uno studio internazionale di fase 3, randomizzato, in aperto, che ha valutato efficacia e sicurezza di </a:t>
            </a:r>
            <a:r>
              <a:rPr lang="it-IT" sz="2200" dirty="0" err="1"/>
              <a:t>ribociclib</a:t>
            </a:r>
            <a:r>
              <a:rPr lang="it-IT" sz="2200" dirty="0"/>
              <a:t> adiuvante in associazione a endocrinoterapia (ET) rispetto a ET da sola in 5101 pazienti con carcinoma mammario precoce (stadio II-III) HR+/HER2-. L’endpoint primario era la sopravvivenza libera da malattia invasiva (IDFS).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sz="2200" dirty="0"/>
              <a:t>A un follow-up di 3 anni, </a:t>
            </a:r>
            <a:r>
              <a:rPr lang="it-IT" sz="2200" dirty="0" err="1"/>
              <a:t>ribociclib</a:t>
            </a:r>
            <a:r>
              <a:rPr lang="it-IT" sz="2200" dirty="0"/>
              <a:t> + ET ha prodotto un miglioramento significativo dei tassi di IDFS rispetto al trattamento di controllo (90,4 vs 87,1%), con una riduzione del rischio di malattia invasiva, recidiva o morte del 25% (p = 0,003). Anche gli endpoint secondari di sopravvivenza libera da malattia a distanza e sopravvivenza libera da recidiva hanno favorito il braccio sperimentale.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sz="2200" dirty="0"/>
              <a:t>Non sono emersi nuovi segnali di sicurezza. La percentuale di pazienti con ≥1 evento avverso (EA) è risultata pari al 97,9 vs 87,1% con </a:t>
            </a:r>
            <a:r>
              <a:rPr lang="it-IT" sz="2200" dirty="0" err="1"/>
              <a:t>ribociclib</a:t>
            </a:r>
            <a:r>
              <a:rPr lang="it-IT" sz="2200" dirty="0"/>
              <a:t> + ET rispetto a ET da sola e gli EA più comuni di qualsiasi grado sono stati neutropenia, artralgia ed eventi di tossicità epatica. Sarà necessario un ulteriore follow-up per valutare gli esiti di efficacia a lungo termine.</a:t>
            </a: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492786"/>
            <a:ext cx="66765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Ribociclib has been shown to have a significant overall survival benefit in patients with hormone receptor (HR)-positive, human epidermal growth factor receptor 2 (HER2)-negative advanced breast cancer.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Whether this benefit in advanced breast cancer extends to early breast cancer is unclear.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1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7019512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In this international, open-label, randomized, phase 3 trial, we randomly assigned patients with HR-positive, HER2-negative early breast cancer in a 1:1 ratio to receive </a:t>
            </a:r>
            <a:r>
              <a:rPr lang="en-US" sz="2100" dirty="0" err="1"/>
              <a:t>ribociclib</a:t>
            </a:r>
            <a:r>
              <a:rPr lang="en-US" sz="2100" dirty="0"/>
              <a:t> (at a dose of 400 mg per day for 3 weeks, followed by 1 week off, for 3 years) plus a nonsteroidal aromatase inhibitor (NSAI; letrozole at a dose of 2.5 mg per day or anastrozole at a dose of 1 mg per day for ≥5 years) or an NSAI alone.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Premenopausal women and men also received goserelin every 28 days.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Eligible patients had anatomical stage II or III breast cancer. Here we report the results of a prespecified interim analysis of invasive disease-free survival, the primary end point; other efficacy and safety results are also reported. Invasive disease-free survival was evaluated with the use of the Kaplan-Meier method.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The statistical comparison was made with the use of a stratified log-rank test, with a protocol-specified stopping boundary of a one-sided P-value threshold of 0.0128 for superior efficacy.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METHODS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54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3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 of the data-cutoff date for this prespecified interim analysis (January 11, 2023), a total of 426 patients had had invasive disease, recurrence, or death.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significant invasive disease-free survival benefit was seen with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ribociclib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plus an NSAI as compared with an NSAI alone.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3 years, invasive disease-free survival was 90.4% with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ribociclib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plus an NSAI and 87.1% with an NSAI alone (hazard ratio for invasive disease, recurrence, or death, 0.75; 95% confidence interval, 0.62 to 0.91; P = 0.003).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ts val="1800"/>
              <a:buFont typeface="Wingdings" pitchFamily="2" charset="2"/>
              <a:buChar char="§"/>
            </a:pPr>
            <a:r>
              <a:rPr lang="en-US" dirty="0"/>
              <a:t>Secondary end points – distant disease-free survival and recurrence-free survival – also favored </a:t>
            </a:r>
            <a:r>
              <a:rPr lang="en-US" dirty="0" err="1"/>
              <a:t>ribociclib</a:t>
            </a:r>
            <a:r>
              <a:rPr lang="en-US" dirty="0"/>
              <a:t> plus an NSAI.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ts val="1800"/>
              <a:buFont typeface="Wingdings" pitchFamily="2" charset="2"/>
              <a:buChar char="§"/>
            </a:pPr>
            <a:r>
              <a:rPr lang="en-US" dirty="0"/>
              <a:t>The 3-year regimen of </a:t>
            </a:r>
            <a:r>
              <a:rPr lang="en-US" dirty="0" err="1"/>
              <a:t>ribociclib</a:t>
            </a:r>
            <a:r>
              <a:rPr lang="en-US" dirty="0"/>
              <a:t> at a 400-mg starting dose plus an NSAI was not associated with any new safety signals.</a:t>
            </a:r>
            <a:endParaRPr dirty="0"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7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Ribociclib plus an NSAI significantly improved invasive disease-free survival among patients with HR-positive, HER2-negative stage II or III early breast cancer.</a:t>
            </a: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Presentazione su schermo (16:9)</PresentationFormat>
  <Paragraphs>27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Comfortaa</vt:lpstr>
      <vt:lpstr>Wingdings</vt:lpstr>
      <vt:lpstr>Noto Sans Symbols</vt:lpstr>
      <vt:lpstr>Calibri</vt:lpstr>
      <vt:lpstr>Arial</vt:lpstr>
      <vt:lpstr>Tema di Office</vt:lpstr>
      <vt:lpstr>1_Tema di Office</vt:lpstr>
      <vt:lpstr>Presentazione standard di PowerPoint</vt:lpstr>
      <vt:lpstr>Presentazione standard di PowerPoint</vt:lpstr>
      <vt:lpstr>MESSAGGI CHIAVE</vt:lpstr>
      <vt:lpstr>BACKGROUND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InfOncology</dc:title>
  <dc:subject/>
  <dc:creator>Antonella Guttà</dc:creator>
  <cp:keywords/>
  <dc:description/>
  <cp:lastModifiedBy>Antonella Guttà</cp:lastModifiedBy>
  <cp:revision>6</cp:revision>
  <dcterms:created xsi:type="dcterms:W3CDTF">2019-04-12T11:26:00Z</dcterms:created>
  <dcterms:modified xsi:type="dcterms:W3CDTF">2024-04-05T13:53:30Z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