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0"/>
  </p:notesMasterIdLst>
  <p:sldIdLst>
    <p:sldId id="256" r:id="rId3"/>
    <p:sldId id="269" r:id="rId4"/>
    <p:sldId id="258" r:id="rId5"/>
    <p:sldId id="272" r:id="rId6"/>
    <p:sldId id="262" r:id="rId7"/>
    <p:sldId id="261" r:id="rId8"/>
    <p:sldId id="266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Noto Sans Symbol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977bea8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977bea8f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g2c977bea8f8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7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7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3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">
  <p:cSld name="2_Titolo e contenuto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6fbf7a20_0_17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c96fbf7a20_0_17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96fbf7a20_0_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96fbf7a20_0_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c96fbf7a20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c96fbf7a20_0_17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19" name="Google Shape;119;g2c96fbf7a20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96fbf7a20_0_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c96fbf7a20_0_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2c96fbf7a20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63" y="2243888"/>
            <a:ext cx="1163075" cy="94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4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3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988" y="326202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 1">
  <p:cSld name="2_Diapositiva titolo 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977bea8f8_0_2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g2c977bea8f8_0_2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g2c977bea8f8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c977bea8f8_0_24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49" name="Google Shape;49;g2c977bea8f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c977bea8f8_0_24"/>
          <p:cNvPicPr preferRelativeResize="0"/>
          <p:nvPr/>
        </p:nvPicPr>
        <p:blipFill rotWithShape="1">
          <a:blip r:embed="rId4">
            <a:alphaModFix/>
          </a:blip>
          <a:srcRect b="86285"/>
          <a:stretch/>
        </p:blipFill>
        <p:spPr>
          <a:xfrm>
            <a:off x="-85481" y="-33115"/>
            <a:ext cx="9314961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c977bea8f8_0_2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c977bea8f8_0_2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c977bea8f8_0_2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c977bea8f8_0_2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c977bea8f8_0_2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c977bea8f8_0_2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977bea8f8_0_2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c977bea8f8_0_2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c977bea8f8_0_2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g2c977bea8f8_0_2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c977bea8f8_0_2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g2c977bea8f8_0_2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c977bea8f8_0_2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g2c977bea8f8_0_2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5" name="Google Shape;65;g2c977bea8f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977bea8f8_0_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7" name="Google Shape;67;g2c977bea8f8_0_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0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03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977bea8f8_0_49"/>
          <p:cNvSpPr txBox="1">
            <a:spLocks noGrp="1"/>
          </p:cNvSpPr>
          <p:nvPr>
            <p:ph type="subTitle" idx="1"/>
          </p:nvPr>
        </p:nvSpPr>
        <p:spPr>
          <a:xfrm>
            <a:off x="490907" y="1414492"/>
            <a:ext cx="7796700" cy="9471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Overall survival with palbociclib plus letrozole in advanced breast cancer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8053E-14D2-2BF9-7C8C-2A9FC071C7C6}"/>
              </a:ext>
            </a:extLst>
          </p:cNvPr>
          <p:cNvSpPr txBox="1"/>
          <p:nvPr/>
        </p:nvSpPr>
        <p:spPr>
          <a:xfrm>
            <a:off x="490907" y="2547607"/>
            <a:ext cx="4658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Slamon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DJ,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Diéras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HS, et al.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2024;42(9):994-1000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7" y="1155570"/>
            <a:ext cx="6934559" cy="37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PALOMA-2 ha dimostrato un miglioramento statisticamente e clinicamente significativo della sopravvivenza libera da progressione con </a:t>
            </a:r>
            <a:r>
              <a:rPr lang="it-IT" dirty="0" err="1"/>
              <a:t>palbociclib</a:t>
            </a:r>
            <a:r>
              <a:rPr lang="it-IT" dirty="0"/>
              <a:t> + </a:t>
            </a:r>
            <a:r>
              <a:rPr lang="it-IT" dirty="0" err="1"/>
              <a:t>letrozolo</a:t>
            </a:r>
            <a:r>
              <a:rPr lang="it-IT" dirty="0"/>
              <a:t> rispetto a placebo + </a:t>
            </a:r>
            <a:r>
              <a:rPr lang="it-IT" dirty="0" err="1"/>
              <a:t>letrozolo</a:t>
            </a:r>
            <a:r>
              <a:rPr lang="it-IT" dirty="0"/>
              <a:t> nel trattamento </a:t>
            </a:r>
            <a:r>
              <a:rPr lang="it-IT" dirty="0" err="1"/>
              <a:t>upfront</a:t>
            </a:r>
            <a:r>
              <a:rPr lang="it-IT" dirty="0"/>
              <a:t> del carcinoma mammario avanzato (ABC) ER+/HER2-. Vengono ora presentati i risultati relativi all’endpoint secondario della sopravvivenza globale (OS).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A un follow-up di 90,1 mesi, l’OS mediana è risultata pari a 53,9 vs 51,2 mesi nel braccio sperimentale rispetto ai controlli, con un hazard ratio di morte di 0,96 (IC 95%, 0,78-1,18; p = 0,34). Poiché al </a:t>
            </a:r>
            <a:r>
              <a:rPr lang="it-IT" dirty="0" err="1"/>
              <a:t>cut</a:t>
            </a:r>
            <a:r>
              <a:rPr lang="it-IT" dirty="0"/>
              <a:t>-off dei dati il 16% della popolazione ITT non era più seguita per la sopravvivenza, l’analisi è stata ripetuta dopo parziale recupero dei dati mancanti, con risultati ancora una volta non significativi.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In conclusione, l’aggiunta di </a:t>
            </a:r>
            <a:r>
              <a:rPr lang="it-IT" dirty="0" err="1"/>
              <a:t>palbociclib</a:t>
            </a:r>
            <a:r>
              <a:rPr lang="it-IT" dirty="0"/>
              <a:t> a </a:t>
            </a:r>
            <a:r>
              <a:rPr lang="it-IT" dirty="0" err="1"/>
              <a:t>letrozolo</a:t>
            </a:r>
            <a:r>
              <a:rPr lang="it-IT" dirty="0"/>
              <a:t> non ha prodotto un miglioramento dell’OS in pazienti con ABC ER+/HER2- naïve al trattamento, sebbene vadano considerati alcuni possibili fattori di confondimento, quali la lunga durata del follow-up, l’alto numero di terapie post-studio somministrate e uno sbilanciamento tra i bracci nell’uso di CDK4/6 inibitori dopo lo studio.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7" y="1492786"/>
            <a:ext cx="6835705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PALOMA-2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dirty="0" err="1"/>
              <a:t>statistically</a:t>
            </a:r>
            <a:r>
              <a:rPr lang="it-IT" dirty="0"/>
              <a:t> and </a:t>
            </a:r>
            <a:r>
              <a:rPr lang="it-IT" dirty="0" err="1"/>
              <a:t>clinically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improvement</a:t>
            </a:r>
            <a:r>
              <a:rPr lang="it-IT" dirty="0"/>
              <a:t> in </a:t>
            </a:r>
            <a:r>
              <a:rPr lang="it-IT" dirty="0" err="1"/>
              <a:t>progression</a:t>
            </a:r>
            <a:r>
              <a:rPr lang="it-IT" dirty="0"/>
              <a:t>-free survival with </a:t>
            </a:r>
            <a:r>
              <a:rPr lang="it-IT" dirty="0" err="1"/>
              <a:t>palbociclib</a:t>
            </a:r>
            <a:r>
              <a:rPr lang="it-IT" dirty="0"/>
              <a:t> plus </a:t>
            </a:r>
            <a:r>
              <a:rPr lang="it-IT" dirty="0" err="1"/>
              <a:t>letrozole</a:t>
            </a:r>
            <a:r>
              <a:rPr lang="it-IT" dirty="0"/>
              <a:t> versus placebo plus </a:t>
            </a:r>
            <a:r>
              <a:rPr lang="it-IT" dirty="0" err="1"/>
              <a:t>letrozole</a:t>
            </a:r>
            <a:r>
              <a:rPr lang="it-IT" dirty="0"/>
              <a:t> in </a:t>
            </a:r>
            <a:r>
              <a:rPr lang="it-IT" dirty="0" err="1"/>
              <a:t>estrogen</a:t>
            </a:r>
            <a:r>
              <a:rPr lang="it-IT" dirty="0"/>
              <a:t> receptor-positive/human </a:t>
            </a:r>
            <a:r>
              <a:rPr lang="it-IT" dirty="0" err="1"/>
              <a:t>epidermal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receptor 2-negative (ER+/HER2-)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breast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(ABC).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Here, </a:t>
            </a:r>
            <a:r>
              <a:rPr lang="it-IT" dirty="0" err="1"/>
              <a:t>we</a:t>
            </a:r>
            <a:r>
              <a:rPr lang="it-IT" dirty="0"/>
              <a:t> report </a:t>
            </a:r>
            <a:r>
              <a:rPr lang="it-IT" dirty="0" err="1"/>
              <a:t>results</a:t>
            </a:r>
            <a:r>
              <a:rPr lang="it-IT" dirty="0"/>
              <a:t> for the </a:t>
            </a:r>
            <a:r>
              <a:rPr lang="it-IT" dirty="0" err="1"/>
              <a:t>secondary</a:t>
            </a:r>
            <a:r>
              <a:rPr lang="it-IT" dirty="0"/>
              <a:t> end point overall survival (OS). </a:t>
            </a:r>
            <a:r>
              <a:rPr lang="it-IT" dirty="0" err="1"/>
              <a:t>Postmenopausal</a:t>
            </a:r>
            <a:r>
              <a:rPr lang="it-IT" dirty="0"/>
              <a:t> women (N = 666) with ER+/HER2- ABC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systemic</a:t>
            </a:r>
            <a:r>
              <a:rPr lang="it-IT" dirty="0"/>
              <a:t> therapy for ABC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2:1 to </a:t>
            </a:r>
            <a:r>
              <a:rPr lang="it-IT" dirty="0" err="1"/>
              <a:t>palbociclib</a:t>
            </a:r>
            <a:r>
              <a:rPr lang="it-IT" dirty="0"/>
              <a:t> plus </a:t>
            </a:r>
            <a:r>
              <a:rPr lang="it-IT" dirty="0" err="1"/>
              <a:t>letrozole</a:t>
            </a:r>
            <a:r>
              <a:rPr lang="it-IT" dirty="0"/>
              <a:t> or placebo plus </a:t>
            </a:r>
            <a:r>
              <a:rPr lang="it-IT" dirty="0" err="1"/>
              <a:t>letrozole</a:t>
            </a:r>
            <a:r>
              <a:rPr lang="it-IT" dirty="0"/>
              <a:t>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BACKGROUND AND 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909846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After a median follow-up of 90.1 months, 405 deaths were observed and 155 patients were known to be alive.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OS was 53.9 months (95% CI, 49.8 to 60.8) with palbociclib plus letrozole versus 51.2 months (95% CI, 43.7 to 58.9) with placebo plus letrozole (hazard ratio [HR], 0.96 [95% CI, 0.78 to 1.18]; stratified one-sided P = 0.34).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An imbalance in the number of patients with unknown survival outcome between the treatment arms (13.3% v 21.2%, respectively) limited interpretation of OS results.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With recovered survival data, the median OS was 53.8 (95% CI, 49.8 to 59.2) versus 49.8 months (95% CI, 42.3 to 56.4), respectively (HR, 0.92 [95% CI, 0.76 to 1.12]; one-sided P = 0.21).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7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OS was not significantly improved with palbociclib plus letrozole compared with placebo plus letrozole.</a:t>
            </a: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Presentazione su schermo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Wingdings</vt:lpstr>
      <vt:lpstr>Comfortaa</vt:lpstr>
      <vt:lpstr>Calibri</vt:lpstr>
      <vt:lpstr>Noto Sans Symbols</vt:lpstr>
      <vt:lpstr>Arial</vt:lpstr>
      <vt:lpstr>Tema di Office</vt:lpstr>
      <vt:lpstr>1_Tema di Office</vt:lpstr>
      <vt:lpstr>Presentazione standard di PowerPoint</vt:lpstr>
      <vt:lpstr>Presentazione standard di PowerPoint</vt:lpstr>
      <vt:lpstr>MESSAGGI CHIAVE</vt:lpstr>
      <vt:lpstr>BACKGROUND AND METHODS</vt:lpstr>
      <vt:lpstr>RESULTS</vt:lpstr>
      <vt:lpstr>CONCLUSIONS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InfOncology</dc:title>
  <dc:subject/>
  <dc:creator>Antonella Guttà</dc:creator>
  <cp:keywords/>
  <dc:description/>
  <cp:lastModifiedBy>Antonella Guttà</cp:lastModifiedBy>
  <cp:revision>7</cp:revision>
  <dcterms:created xsi:type="dcterms:W3CDTF">2019-04-12T11:26:00Z</dcterms:created>
  <dcterms:modified xsi:type="dcterms:W3CDTF">2024-04-05T14:04:39Z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